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439" r:id="rId2"/>
    <p:sldId id="444" r:id="rId3"/>
    <p:sldId id="443" r:id="rId4"/>
    <p:sldId id="699" r:id="rId5"/>
    <p:sldId id="716" r:id="rId6"/>
    <p:sldId id="717" r:id="rId7"/>
    <p:sldId id="718" r:id="rId8"/>
    <p:sldId id="719" r:id="rId9"/>
    <p:sldId id="720" r:id="rId10"/>
    <p:sldId id="721" r:id="rId11"/>
    <p:sldId id="700" r:id="rId12"/>
    <p:sldId id="723" r:id="rId13"/>
    <p:sldId id="722" r:id="rId14"/>
    <p:sldId id="724" r:id="rId15"/>
    <p:sldId id="701" r:id="rId16"/>
    <p:sldId id="705" r:id="rId17"/>
    <p:sldId id="706" r:id="rId18"/>
    <p:sldId id="725" r:id="rId19"/>
    <p:sldId id="707" r:id="rId20"/>
    <p:sldId id="726" r:id="rId21"/>
    <p:sldId id="727" r:id="rId22"/>
    <p:sldId id="709" r:id="rId23"/>
    <p:sldId id="477" r:id="rId24"/>
    <p:sldId id="728" r:id="rId25"/>
    <p:sldId id="729" r:id="rId26"/>
    <p:sldId id="730" r:id="rId27"/>
    <p:sldId id="711" r:id="rId28"/>
    <p:sldId id="713" r:id="rId29"/>
    <p:sldId id="731" r:id="rId30"/>
    <p:sldId id="732" r:id="rId31"/>
    <p:sldId id="734" r:id="rId32"/>
    <p:sldId id="733" r:id="rId33"/>
    <p:sldId id="735" r:id="rId34"/>
    <p:sldId id="736" r:id="rId35"/>
    <p:sldId id="737" r:id="rId36"/>
    <p:sldId id="738" r:id="rId37"/>
    <p:sldId id="739" r:id="rId38"/>
    <p:sldId id="740" r:id="rId39"/>
    <p:sldId id="741" r:id="rId40"/>
    <p:sldId id="742" r:id="rId41"/>
    <p:sldId id="697" r:id="rId42"/>
    <p:sldId id="743" r:id="rId43"/>
    <p:sldId id="744" r:id="rId44"/>
  </p:sldIdLst>
  <p:sldSz cx="12190413" cy="6859588"/>
  <p:notesSz cx="6858000" cy="9144000"/>
  <p:custDataLst>
    <p:tags r:id="rId46"/>
  </p:custDataLst>
  <p:defaultTextStyle>
    <a:defPPr>
      <a:defRPr lang="zh-CN"/>
    </a:defPPr>
    <a:lvl1pPr marL="0" algn="l" defTabSz="1218936" rtl="0" eaLnBrk="1" latinLnBrk="0" hangingPunct="1">
      <a:defRPr sz="2400" kern="1200">
        <a:solidFill>
          <a:schemeClr val="tx1"/>
        </a:solidFill>
        <a:latin typeface="+mn-lt"/>
        <a:ea typeface="+mn-ea"/>
        <a:cs typeface="+mn-cs"/>
      </a:defRPr>
    </a:lvl1pPr>
    <a:lvl2pPr marL="609469"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2" algn="l" defTabSz="1218936" rtl="0" eaLnBrk="1" latinLnBrk="0" hangingPunct="1">
      <a:defRPr sz="2400" kern="1200">
        <a:solidFill>
          <a:schemeClr val="tx1"/>
        </a:solidFill>
        <a:latin typeface="+mn-lt"/>
        <a:ea typeface="+mn-ea"/>
        <a:cs typeface="+mn-cs"/>
      </a:defRPr>
    </a:lvl4pPr>
    <a:lvl5pPr marL="2437870" algn="l" defTabSz="1218936" rtl="0" eaLnBrk="1" latinLnBrk="0" hangingPunct="1">
      <a:defRPr sz="2400" kern="1200">
        <a:solidFill>
          <a:schemeClr val="tx1"/>
        </a:solidFill>
        <a:latin typeface="+mn-lt"/>
        <a:ea typeface="+mn-ea"/>
        <a:cs typeface="+mn-cs"/>
      </a:defRPr>
    </a:lvl5pPr>
    <a:lvl6pPr marL="3047337" algn="l" defTabSz="1218936" rtl="0" eaLnBrk="1" latinLnBrk="0" hangingPunct="1">
      <a:defRPr sz="2400" kern="1200">
        <a:solidFill>
          <a:schemeClr val="tx1"/>
        </a:solidFill>
        <a:latin typeface="+mn-lt"/>
        <a:ea typeface="+mn-ea"/>
        <a:cs typeface="+mn-cs"/>
      </a:defRPr>
    </a:lvl6pPr>
    <a:lvl7pPr marL="3656806" algn="l" defTabSz="1218936" rtl="0" eaLnBrk="1" latinLnBrk="0" hangingPunct="1">
      <a:defRPr sz="2400" kern="1200">
        <a:solidFill>
          <a:schemeClr val="tx1"/>
        </a:solidFill>
        <a:latin typeface="+mn-lt"/>
        <a:ea typeface="+mn-ea"/>
        <a:cs typeface="+mn-cs"/>
      </a:defRPr>
    </a:lvl7pPr>
    <a:lvl8pPr marL="4266271" algn="l" defTabSz="1218936" rtl="0" eaLnBrk="1" latinLnBrk="0" hangingPunct="1">
      <a:defRPr sz="2400" kern="1200">
        <a:solidFill>
          <a:schemeClr val="tx1"/>
        </a:solidFill>
        <a:latin typeface="+mn-lt"/>
        <a:ea typeface="+mn-ea"/>
        <a:cs typeface="+mn-cs"/>
      </a:defRPr>
    </a:lvl8pPr>
    <a:lvl9pPr marL="4875739" algn="l" defTabSz="1218936"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2618" userDrawn="1">
          <p15:clr>
            <a:srgbClr val="A4A3A4"/>
          </p15:clr>
        </p15:guide>
        <p15:guide id="4" pos="5738" userDrawn="1">
          <p15:clr>
            <a:srgbClr val="A4A3A4"/>
          </p15:clr>
        </p15:guide>
        <p15:guide id="5" orient="horz" pos="2799" userDrawn="1">
          <p15:clr>
            <a:srgbClr val="A4A3A4"/>
          </p15:clr>
        </p15:guide>
        <p15:guide id="6" pos="5759" userDrawn="1">
          <p15:clr>
            <a:srgbClr val="A4A3A4"/>
          </p15:clr>
        </p15:guide>
        <p15:guide id="7" pos="3969">
          <p15:clr>
            <a:srgbClr val="A4A3A4"/>
          </p15:clr>
        </p15:guide>
        <p15:guide id="8" pos="3107">
          <p15:clr>
            <a:srgbClr val="A4A3A4"/>
          </p15:clr>
        </p15:guide>
        <p15:guide id="9" orient="horz" pos="2663">
          <p15:clr>
            <a:srgbClr val="A4A3A4"/>
          </p15:clr>
        </p15:guide>
        <p15:guide id="10" pos="3288">
          <p15:clr>
            <a:srgbClr val="A4A3A4"/>
          </p15:clr>
        </p15:guide>
        <p15:guide id="11" orient="horz" pos="3239">
          <p15:clr>
            <a:srgbClr val="A4A3A4"/>
          </p15:clr>
        </p15:guide>
        <p15:guide id="12" orient="horz" pos="2947">
          <p15:clr>
            <a:srgbClr val="A4A3A4"/>
          </p15:clr>
        </p15:guide>
        <p15:guide id="13" orient="horz" pos="3491">
          <p15:clr>
            <a:srgbClr val="A4A3A4"/>
          </p15:clr>
        </p15:guide>
        <p15:guide id="14" orient="horz" pos="3733">
          <p15:clr>
            <a:srgbClr val="A4A3A4"/>
          </p15:clr>
        </p15:guide>
        <p15:guide id="15" orient="horz" pos="3551">
          <p15:clr>
            <a:srgbClr val="A4A3A4"/>
          </p15:clr>
        </p15:guide>
        <p15:guide id="16" orient="horz" pos="4320">
          <p15:clr>
            <a:srgbClr val="A4A3A4"/>
          </p15:clr>
        </p15:guide>
        <p15:guide id="17" pos="3840">
          <p15:clr>
            <a:srgbClr val="A4A3A4"/>
          </p15:clr>
        </p15:guide>
        <p15:guide id="18" pos="4081">
          <p15:clr>
            <a:srgbClr val="A4A3A4"/>
          </p15:clr>
        </p15:guide>
        <p15:guide id="19" pos="3053">
          <p15:clr>
            <a:srgbClr val="A4A3A4"/>
          </p15:clr>
        </p15:guide>
        <p15:guide id="20" pos="4142">
          <p15:clr>
            <a:srgbClr val="A4A3A4"/>
          </p15:clr>
        </p15:guide>
        <p15:guide id="21" pos="66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DF8"/>
    <a:srgbClr val="FDE9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977" autoAdjust="0"/>
  </p:normalViewPr>
  <p:slideViewPr>
    <p:cSldViewPr>
      <p:cViewPr>
        <p:scale>
          <a:sx n="75" d="100"/>
          <a:sy n="75" d="100"/>
        </p:scale>
        <p:origin x="1896" y="1104"/>
      </p:cViewPr>
      <p:guideLst>
        <p:guide orient="horz" pos="1620"/>
        <p:guide pos="2880"/>
        <p:guide orient="horz" pos="2618"/>
        <p:guide pos="5738"/>
        <p:guide orient="horz" pos="2799"/>
        <p:guide pos="5759"/>
        <p:guide pos="3969"/>
        <p:guide pos="3107"/>
        <p:guide orient="horz" pos="2663"/>
        <p:guide pos="3288"/>
        <p:guide orient="horz" pos="3239"/>
        <p:guide orient="horz" pos="2947"/>
        <p:guide orient="horz" pos="3491"/>
        <p:guide orient="horz" pos="3733"/>
        <p:guide orient="horz" pos="3551"/>
        <p:guide orient="horz" pos="4320"/>
        <p:guide pos="3840"/>
        <p:guide pos="4081"/>
        <p:guide pos="3053"/>
        <p:guide pos="4142"/>
        <p:guide pos="6622"/>
      </p:guideLst>
    </p:cSldViewPr>
  </p:slideViewPr>
  <p:notesTextViewPr>
    <p:cViewPr>
      <p:scale>
        <a:sx n="100" d="100"/>
        <a:sy n="100" d="100"/>
      </p:scale>
      <p:origin x="0" y="0"/>
    </p:cViewPr>
  </p:notesTextViewPr>
  <p:sorterViewPr>
    <p:cViewPr>
      <p:scale>
        <a:sx n="52" d="100"/>
        <a:sy n="52" d="100"/>
      </p:scale>
      <p:origin x="0" y="0"/>
    </p:cViewPr>
  </p:sorterViewPr>
  <p:notesViewPr>
    <p:cSldViewPr showGuides="1">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25EEFF-2679-467A-B247-40FD39B65F2F}" type="datetimeFigureOut">
              <a:rPr lang="zh-CN" altLang="en-US" smtClean="0"/>
              <a:pPr/>
              <a:t>2018/1/8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CC75BC-847C-4F83-9AE3-DC3F6F592ECA}" type="slidenum">
              <a:rPr lang="zh-CN" altLang="en-US" smtClean="0"/>
              <a:pPr/>
              <a:t>‹#›</a:t>
            </a:fld>
            <a:endParaRPr lang="zh-CN" altLang="en-US"/>
          </a:p>
        </p:txBody>
      </p:sp>
    </p:spTree>
    <p:extLst>
      <p:ext uri="{BB962C8B-B14F-4D97-AF65-F5344CB8AC3E}">
        <p14:creationId xmlns:p14="http://schemas.microsoft.com/office/powerpoint/2010/main" val="3434103555"/>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9"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2" algn="l" defTabSz="1218936" rtl="0" eaLnBrk="1" latinLnBrk="0" hangingPunct="1">
      <a:defRPr sz="1600" kern="1200">
        <a:solidFill>
          <a:schemeClr val="tx1"/>
        </a:solidFill>
        <a:latin typeface="+mn-lt"/>
        <a:ea typeface="+mn-ea"/>
        <a:cs typeface="+mn-cs"/>
      </a:defRPr>
    </a:lvl4pPr>
    <a:lvl5pPr marL="2437870" algn="l" defTabSz="1218936" rtl="0" eaLnBrk="1" latinLnBrk="0" hangingPunct="1">
      <a:defRPr sz="1600" kern="1200">
        <a:solidFill>
          <a:schemeClr val="tx1"/>
        </a:solidFill>
        <a:latin typeface="+mn-lt"/>
        <a:ea typeface="+mn-ea"/>
        <a:cs typeface="+mn-cs"/>
      </a:defRPr>
    </a:lvl5pPr>
    <a:lvl6pPr marL="3047337" algn="l" defTabSz="1218936" rtl="0" eaLnBrk="1" latinLnBrk="0" hangingPunct="1">
      <a:defRPr sz="1600" kern="1200">
        <a:solidFill>
          <a:schemeClr val="tx1"/>
        </a:solidFill>
        <a:latin typeface="+mn-lt"/>
        <a:ea typeface="+mn-ea"/>
        <a:cs typeface="+mn-cs"/>
      </a:defRPr>
    </a:lvl6pPr>
    <a:lvl7pPr marL="3656806" algn="l" defTabSz="1218936" rtl="0" eaLnBrk="1" latinLnBrk="0" hangingPunct="1">
      <a:defRPr sz="1600" kern="1200">
        <a:solidFill>
          <a:schemeClr val="tx1"/>
        </a:solidFill>
        <a:latin typeface="+mn-lt"/>
        <a:ea typeface="+mn-ea"/>
        <a:cs typeface="+mn-cs"/>
      </a:defRPr>
    </a:lvl7pPr>
    <a:lvl8pPr marL="4266271" algn="l" defTabSz="1218936" rtl="0" eaLnBrk="1" latinLnBrk="0" hangingPunct="1">
      <a:defRPr sz="1600" kern="1200">
        <a:solidFill>
          <a:schemeClr val="tx1"/>
        </a:solidFill>
        <a:latin typeface="+mn-lt"/>
        <a:ea typeface="+mn-ea"/>
        <a:cs typeface="+mn-cs"/>
      </a:defRPr>
    </a:lvl8pPr>
    <a:lvl9pPr marL="4875739"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a:t>
            </a:fld>
            <a:endParaRPr lang="zh-CN" altLang="en-US"/>
          </a:p>
        </p:txBody>
      </p:sp>
    </p:spTree>
    <p:extLst>
      <p:ext uri="{BB962C8B-B14F-4D97-AF65-F5344CB8AC3E}">
        <p14:creationId xmlns:p14="http://schemas.microsoft.com/office/powerpoint/2010/main" val="1237668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10</a:t>
            </a:fld>
            <a:endParaRPr lang="zh-CN" altLang="en-US"/>
          </a:p>
        </p:txBody>
      </p:sp>
    </p:spTree>
    <p:extLst>
      <p:ext uri="{BB962C8B-B14F-4D97-AF65-F5344CB8AC3E}">
        <p14:creationId xmlns:p14="http://schemas.microsoft.com/office/powerpoint/2010/main" val="241875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11</a:t>
            </a:fld>
            <a:endParaRPr lang="zh-CN" altLang="en-US"/>
          </a:p>
        </p:txBody>
      </p:sp>
    </p:spTree>
    <p:extLst>
      <p:ext uri="{BB962C8B-B14F-4D97-AF65-F5344CB8AC3E}">
        <p14:creationId xmlns:p14="http://schemas.microsoft.com/office/powerpoint/2010/main" val="408694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12</a:t>
            </a:fld>
            <a:endParaRPr lang="zh-CN" altLang="en-US"/>
          </a:p>
        </p:txBody>
      </p:sp>
    </p:spTree>
    <p:extLst>
      <p:ext uri="{BB962C8B-B14F-4D97-AF65-F5344CB8AC3E}">
        <p14:creationId xmlns:p14="http://schemas.microsoft.com/office/powerpoint/2010/main" val="60696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13</a:t>
            </a:fld>
            <a:endParaRPr lang="zh-CN" altLang="en-US"/>
          </a:p>
        </p:txBody>
      </p:sp>
    </p:spTree>
    <p:extLst>
      <p:ext uri="{BB962C8B-B14F-4D97-AF65-F5344CB8AC3E}">
        <p14:creationId xmlns:p14="http://schemas.microsoft.com/office/powerpoint/2010/main" val="271827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14</a:t>
            </a:fld>
            <a:endParaRPr lang="zh-CN" altLang="en-US"/>
          </a:p>
        </p:txBody>
      </p:sp>
    </p:spTree>
    <p:extLst>
      <p:ext uri="{BB962C8B-B14F-4D97-AF65-F5344CB8AC3E}">
        <p14:creationId xmlns:p14="http://schemas.microsoft.com/office/powerpoint/2010/main" val="338486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15</a:t>
            </a:fld>
            <a:endParaRPr lang="zh-CN" altLang="en-US"/>
          </a:p>
        </p:txBody>
      </p:sp>
    </p:spTree>
    <p:extLst>
      <p:ext uri="{BB962C8B-B14F-4D97-AF65-F5344CB8AC3E}">
        <p14:creationId xmlns:p14="http://schemas.microsoft.com/office/powerpoint/2010/main" val="40702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16</a:t>
            </a:fld>
            <a:endParaRPr lang="zh-CN" altLang="en-US"/>
          </a:p>
        </p:txBody>
      </p:sp>
    </p:spTree>
    <p:extLst>
      <p:ext uri="{BB962C8B-B14F-4D97-AF65-F5344CB8AC3E}">
        <p14:creationId xmlns:p14="http://schemas.microsoft.com/office/powerpoint/2010/main" val="3580853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17</a:t>
            </a:fld>
            <a:endParaRPr lang="zh-CN" altLang="en-US"/>
          </a:p>
        </p:txBody>
      </p:sp>
    </p:spTree>
    <p:extLst>
      <p:ext uri="{BB962C8B-B14F-4D97-AF65-F5344CB8AC3E}">
        <p14:creationId xmlns:p14="http://schemas.microsoft.com/office/powerpoint/2010/main" val="350791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18</a:t>
            </a:fld>
            <a:endParaRPr lang="zh-CN" altLang="en-US"/>
          </a:p>
        </p:txBody>
      </p:sp>
    </p:spTree>
    <p:extLst>
      <p:ext uri="{BB962C8B-B14F-4D97-AF65-F5344CB8AC3E}">
        <p14:creationId xmlns:p14="http://schemas.microsoft.com/office/powerpoint/2010/main" val="1411015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19</a:t>
            </a:fld>
            <a:endParaRPr lang="zh-CN" altLang="en-US"/>
          </a:p>
        </p:txBody>
      </p:sp>
    </p:spTree>
    <p:extLst>
      <p:ext uri="{BB962C8B-B14F-4D97-AF65-F5344CB8AC3E}">
        <p14:creationId xmlns:p14="http://schemas.microsoft.com/office/powerpoint/2010/main" val="306122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a:t>
            </a:fld>
            <a:endParaRPr lang="zh-CN" altLang="en-US"/>
          </a:p>
        </p:txBody>
      </p:sp>
    </p:spTree>
    <p:extLst>
      <p:ext uri="{BB962C8B-B14F-4D97-AF65-F5344CB8AC3E}">
        <p14:creationId xmlns:p14="http://schemas.microsoft.com/office/powerpoint/2010/main" val="34790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20</a:t>
            </a:fld>
            <a:endParaRPr lang="zh-CN" altLang="en-US"/>
          </a:p>
        </p:txBody>
      </p:sp>
    </p:spTree>
    <p:extLst>
      <p:ext uri="{BB962C8B-B14F-4D97-AF65-F5344CB8AC3E}">
        <p14:creationId xmlns:p14="http://schemas.microsoft.com/office/powerpoint/2010/main" val="781899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21</a:t>
            </a:fld>
            <a:endParaRPr lang="zh-CN" altLang="en-US"/>
          </a:p>
        </p:txBody>
      </p:sp>
    </p:spTree>
    <p:extLst>
      <p:ext uri="{BB962C8B-B14F-4D97-AF65-F5344CB8AC3E}">
        <p14:creationId xmlns:p14="http://schemas.microsoft.com/office/powerpoint/2010/main" val="389409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22</a:t>
            </a:fld>
            <a:endParaRPr lang="zh-CN" altLang="en-US"/>
          </a:p>
        </p:txBody>
      </p:sp>
    </p:spTree>
    <p:extLst>
      <p:ext uri="{BB962C8B-B14F-4D97-AF65-F5344CB8AC3E}">
        <p14:creationId xmlns:p14="http://schemas.microsoft.com/office/powerpoint/2010/main" val="920950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23</a:t>
            </a:fld>
            <a:endParaRPr lang="zh-CN" altLang="en-US"/>
          </a:p>
        </p:txBody>
      </p:sp>
    </p:spTree>
    <p:extLst>
      <p:ext uri="{BB962C8B-B14F-4D97-AF65-F5344CB8AC3E}">
        <p14:creationId xmlns:p14="http://schemas.microsoft.com/office/powerpoint/2010/main" val="1907063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24</a:t>
            </a:fld>
            <a:endParaRPr lang="zh-CN" altLang="en-US"/>
          </a:p>
        </p:txBody>
      </p:sp>
    </p:spTree>
    <p:extLst>
      <p:ext uri="{BB962C8B-B14F-4D97-AF65-F5344CB8AC3E}">
        <p14:creationId xmlns:p14="http://schemas.microsoft.com/office/powerpoint/2010/main" val="1904487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25</a:t>
            </a:fld>
            <a:endParaRPr lang="zh-CN" altLang="en-US"/>
          </a:p>
        </p:txBody>
      </p:sp>
    </p:spTree>
    <p:extLst>
      <p:ext uri="{BB962C8B-B14F-4D97-AF65-F5344CB8AC3E}">
        <p14:creationId xmlns:p14="http://schemas.microsoft.com/office/powerpoint/2010/main" val="344828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26</a:t>
            </a:fld>
            <a:endParaRPr lang="zh-CN" altLang="en-US"/>
          </a:p>
        </p:txBody>
      </p:sp>
    </p:spTree>
    <p:extLst>
      <p:ext uri="{BB962C8B-B14F-4D97-AF65-F5344CB8AC3E}">
        <p14:creationId xmlns:p14="http://schemas.microsoft.com/office/powerpoint/2010/main" val="3553547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27</a:t>
            </a:fld>
            <a:endParaRPr lang="zh-CN" altLang="en-US"/>
          </a:p>
        </p:txBody>
      </p:sp>
    </p:spTree>
    <p:extLst>
      <p:ext uri="{BB962C8B-B14F-4D97-AF65-F5344CB8AC3E}">
        <p14:creationId xmlns:p14="http://schemas.microsoft.com/office/powerpoint/2010/main" val="4023703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28</a:t>
            </a:fld>
            <a:endParaRPr lang="zh-CN" altLang="en-US"/>
          </a:p>
        </p:txBody>
      </p:sp>
    </p:spTree>
    <p:extLst>
      <p:ext uri="{BB962C8B-B14F-4D97-AF65-F5344CB8AC3E}">
        <p14:creationId xmlns:p14="http://schemas.microsoft.com/office/powerpoint/2010/main" val="701387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29</a:t>
            </a:fld>
            <a:endParaRPr lang="zh-CN" altLang="en-US"/>
          </a:p>
        </p:txBody>
      </p:sp>
    </p:spTree>
    <p:extLst>
      <p:ext uri="{BB962C8B-B14F-4D97-AF65-F5344CB8AC3E}">
        <p14:creationId xmlns:p14="http://schemas.microsoft.com/office/powerpoint/2010/main" val="411647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a:t>
            </a:fld>
            <a:endParaRPr lang="zh-CN" altLang="en-US"/>
          </a:p>
        </p:txBody>
      </p:sp>
    </p:spTree>
    <p:extLst>
      <p:ext uri="{BB962C8B-B14F-4D97-AF65-F5344CB8AC3E}">
        <p14:creationId xmlns:p14="http://schemas.microsoft.com/office/powerpoint/2010/main" val="3158338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30</a:t>
            </a:fld>
            <a:endParaRPr lang="zh-CN" altLang="en-US"/>
          </a:p>
        </p:txBody>
      </p:sp>
    </p:spTree>
    <p:extLst>
      <p:ext uri="{BB962C8B-B14F-4D97-AF65-F5344CB8AC3E}">
        <p14:creationId xmlns:p14="http://schemas.microsoft.com/office/powerpoint/2010/main" val="297742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31</a:t>
            </a:fld>
            <a:endParaRPr lang="zh-CN" altLang="en-US"/>
          </a:p>
        </p:txBody>
      </p:sp>
    </p:spTree>
    <p:extLst>
      <p:ext uri="{BB962C8B-B14F-4D97-AF65-F5344CB8AC3E}">
        <p14:creationId xmlns:p14="http://schemas.microsoft.com/office/powerpoint/2010/main" val="91694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32</a:t>
            </a:fld>
            <a:endParaRPr lang="zh-CN" altLang="en-US"/>
          </a:p>
        </p:txBody>
      </p:sp>
    </p:spTree>
    <p:extLst>
      <p:ext uri="{BB962C8B-B14F-4D97-AF65-F5344CB8AC3E}">
        <p14:creationId xmlns:p14="http://schemas.microsoft.com/office/powerpoint/2010/main" val="406124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33</a:t>
            </a:fld>
            <a:endParaRPr lang="zh-CN" altLang="en-US"/>
          </a:p>
        </p:txBody>
      </p:sp>
    </p:spTree>
    <p:extLst>
      <p:ext uri="{BB962C8B-B14F-4D97-AF65-F5344CB8AC3E}">
        <p14:creationId xmlns:p14="http://schemas.microsoft.com/office/powerpoint/2010/main" val="3777013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34</a:t>
            </a:fld>
            <a:endParaRPr lang="zh-CN" altLang="en-US"/>
          </a:p>
        </p:txBody>
      </p:sp>
    </p:spTree>
    <p:extLst>
      <p:ext uri="{BB962C8B-B14F-4D97-AF65-F5344CB8AC3E}">
        <p14:creationId xmlns:p14="http://schemas.microsoft.com/office/powerpoint/2010/main" val="2990028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35</a:t>
            </a:fld>
            <a:endParaRPr lang="zh-CN" altLang="en-US"/>
          </a:p>
        </p:txBody>
      </p:sp>
    </p:spTree>
    <p:extLst>
      <p:ext uri="{BB962C8B-B14F-4D97-AF65-F5344CB8AC3E}">
        <p14:creationId xmlns:p14="http://schemas.microsoft.com/office/powerpoint/2010/main" val="369587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36</a:t>
            </a:fld>
            <a:endParaRPr lang="zh-CN" altLang="en-US"/>
          </a:p>
        </p:txBody>
      </p:sp>
    </p:spTree>
    <p:extLst>
      <p:ext uri="{BB962C8B-B14F-4D97-AF65-F5344CB8AC3E}">
        <p14:creationId xmlns:p14="http://schemas.microsoft.com/office/powerpoint/2010/main" val="3424584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37</a:t>
            </a:fld>
            <a:endParaRPr lang="zh-CN" altLang="en-US"/>
          </a:p>
        </p:txBody>
      </p:sp>
    </p:spTree>
    <p:extLst>
      <p:ext uri="{BB962C8B-B14F-4D97-AF65-F5344CB8AC3E}">
        <p14:creationId xmlns:p14="http://schemas.microsoft.com/office/powerpoint/2010/main" val="311429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38</a:t>
            </a:fld>
            <a:endParaRPr lang="zh-CN" altLang="en-US"/>
          </a:p>
        </p:txBody>
      </p:sp>
    </p:spTree>
    <p:extLst>
      <p:ext uri="{BB962C8B-B14F-4D97-AF65-F5344CB8AC3E}">
        <p14:creationId xmlns:p14="http://schemas.microsoft.com/office/powerpoint/2010/main" val="1621727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39</a:t>
            </a:fld>
            <a:endParaRPr lang="zh-CN" altLang="en-US"/>
          </a:p>
        </p:txBody>
      </p:sp>
    </p:spTree>
    <p:extLst>
      <p:ext uri="{BB962C8B-B14F-4D97-AF65-F5344CB8AC3E}">
        <p14:creationId xmlns:p14="http://schemas.microsoft.com/office/powerpoint/2010/main" val="245184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4</a:t>
            </a:fld>
            <a:endParaRPr lang="zh-CN" altLang="en-US"/>
          </a:p>
        </p:txBody>
      </p:sp>
    </p:spTree>
    <p:extLst>
      <p:ext uri="{BB962C8B-B14F-4D97-AF65-F5344CB8AC3E}">
        <p14:creationId xmlns:p14="http://schemas.microsoft.com/office/powerpoint/2010/main" val="3553082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40</a:t>
            </a:fld>
            <a:endParaRPr lang="zh-CN" altLang="en-US"/>
          </a:p>
        </p:txBody>
      </p:sp>
    </p:spTree>
    <p:extLst>
      <p:ext uri="{BB962C8B-B14F-4D97-AF65-F5344CB8AC3E}">
        <p14:creationId xmlns:p14="http://schemas.microsoft.com/office/powerpoint/2010/main" val="3056470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41</a:t>
            </a:fld>
            <a:endParaRPr lang="zh-CN" altLang="en-US"/>
          </a:p>
        </p:txBody>
      </p:sp>
    </p:spTree>
    <p:extLst>
      <p:ext uri="{BB962C8B-B14F-4D97-AF65-F5344CB8AC3E}">
        <p14:creationId xmlns:p14="http://schemas.microsoft.com/office/powerpoint/2010/main" val="2222810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42</a:t>
            </a:fld>
            <a:endParaRPr lang="zh-CN" altLang="en-US"/>
          </a:p>
        </p:txBody>
      </p:sp>
    </p:spTree>
    <p:extLst>
      <p:ext uri="{BB962C8B-B14F-4D97-AF65-F5344CB8AC3E}">
        <p14:creationId xmlns:p14="http://schemas.microsoft.com/office/powerpoint/2010/main" val="165138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43</a:t>
            </a:fld>
            <a:endParaRPr lang="zh-CN" altLang="en-US"/>
          </a:p>
        </p:txBody>
      </p:sp>
    </p:spTree>
    <p:extLst>
      <p:ext uri="{BB962C8B-B14F-4D97-AF65-F5344CB8AC3E}">
        <p14:creationId xmlns:p14="http://schemas.microsoft.com/office/powerpoint/2010/main" val="3517004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5</a:t>
            </a:fld>
            <a:endParaRPr lang="zh-CN" altLang="en-US"/>
          </a:p>
        </p:txBody>
      </p:sp>
    </p:spTree>
    <p:extLst>
      <p:ext uri="{BB962C8B-B14F-4D97-AF65-F5344CB8AC3E}">
        <p14:creationId xmlns:p14="http://schemas.microsoft.com/office/powerpoint/2010/main" val="189337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6</a:t>
            </a:fld>
            <a:endParaRPr lang="zh-CN" altLang="en-US"/>
          </a:p>
        </p:txBody>
      </p:sp>
    </p:spTree>
    <p:extLst>
      <p:ext uri="{BB962C8B-B14F-4D97-AF65-F5344CB8AC3E}">
        <p14:creationId xmlns:p14="http://schemas.microsoft.com/office/powerpoint/2010/main" val="1389815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7</a:t>
            </a:fld>
            <a:endParaRPr lang="zh-CN" altLang="en-US"/>
          </a:p>
        </p:txBody>
      </p:sp>
    </p:spTree>
    <p:extLst>
      <p:ext uri="{BB962C8B-B14F-4D97-AF65-F5344CB8AC3E}">
        <p14:creationId xmlns:p14="http://schemas.microsoft.com/office/powerpoint/2010/main" val="525659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8</a:t>
            </a:fld>
            <a:endParaRPr lang="zh-CN" altLang="en-US"/>
          </a:p>
        </p:txBody>
      </p:sp>
    </p:spTree>
    <p:extLst>
      <p:ext uri="{BB962C8B-B14F-4D97-AF65-F5344CB8AC3E}">
        <p14:creationId xmlns:p14="http://schemas.microsoft.com/office/powerpoint/2010/main" val="835337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pPr/>
              <a:t>9</a:t>
            </a:fld>
            <a:endParaRPr lang="zh-CN" altLang="en-US"/>
          </a:p>
        </p:txBody>
      </p:sp>
    </p:spTree>
    <p:extLst>
      <p:ext uri="{BB962C8B-B14F-4D97-AF65-F5344CB8AC3E}">
        <p14:creationId xmlns:p14="http://schemas.microsoft.com/office/powerpoint/2010/main" val="238928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766614" y="1341562"/>
            <a:ext cx="10369152" cy="7200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5107520" y="1341562"/>
            <a:ext cx="5884229" cy="72008"/>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766615" y="1341562"/>
            <a:ext cx="144015" cy="72008"/>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4272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1630710" y="693490"/>
            <a:ext cx="5472608" cy="575867"/>
          </a:xfrm>
          <a:prstGeom prst="rect">
            <a:avLst/>
          </a:prstGeom>
        </p:spPr>
        <p:txBody>
          <a:bodyPr>
            <a:normAutofit/>
          </a:bodyPr>
          <a:lstStyle>
            <a:lvl1pPr marL="0" indent="0">
              <a:buNone/>
              <a:defRPr sz="2000" b="1"/>
            </a:lvl1pPr>
          </a:lstStyle>
          <a:p>
            <a:r>
              <a:rPr lang="zh-CN" altLang="en-US" dirty="0" smtClean="0">
                <a:solidFill>
                  <a:srgbClr val="C00000"/>
                </a:solidFill>
                <a:latin typeface="微软雅黑" panose="020B0503020204020204" pitchFamily="82" charset="2"/>
                <a:ea typeface="微软雅黑" panose="020B0503020204020204" pitchFamily="82" charset="2"/>
              </a:rPr>
              <a:t>  增强四个意识，维护党中央权威</a:t>
            </a:r>
          </a:p>
        </p:txBody>
      </p:sp>
      <p:sp>
        <p:nvSpPr>
          <p:cNvPr id="33" name="文本框 32"/>
          <p:cNvSpPr txBox="1"/>
          <p:nvPr userDrawn="1"/>
        </p:nvSpPr>
        <p:spPr>
          <a:xfrm>
            <a:off x="35110" y="7205543"/>
            <a:ext cx="1368401" cy="1108253"/>
          </a:xfrm>
          <a:prstGeom prst="rect">
            <a:avLst/>
          </a:prstGeom>
          <a:noFill/>
        </p:spPr>
        <p:txBody>
          <a:bodyPr wrap="square" lIns="121881" tIns="60940" rIns="121881" bIns="60940" rtlCol="0">
            <a:spAutoFit/>
          </a:bodyPr>
          <a:lstStyle/>
          <a:p>
            <a:r>
              <a:rPr lang="zh-CN" altLang="en-US" sz="3200" dirty="0" smtClean="0"/>
              <a:t>延时符</a:t>
            </a:r>
            <a:endParaRPr lang="zh-CN" altLang="en-US" sz="3200" dirty="0"/>
          </a:p>
        </p:txBody>
      </p:sp>
      <p:pic>
        <p:nvPicPr>
          <p:cNvPr id="4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357927" y="117427"/>
            <a:ext cx="4832486" cy="114347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flipH="1">
            <a:off x="-97482" y="1251853"/>
            <a:ext cx="12287895" cy="1630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6520" y="162703"/>
            <a:ext cx="1568205" cy="1029135"/>
          </a:xfrm>
          <a:prstGeom prst="rect">
            <a:avLst/>
          </a:prstGeom>
        </p:spPr>
      </p:pic>
    </p:spTree>
    <p:extLst>
      <p:ext uri="{BB962C8B-B14F-4D97-AF65-F5344CB8AC3E}">
        <p14:creationId xmlns:p14="http://schemas.microsoft.com/office/powerpoint/2010/main" val="1813035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矩形 3"/>
          <p:cNvSpPr/>
          <p:nvPr userDrawn="1"/>
        </p:nvSpPr>
        <p:spPr>
          <a:xfrm>
            <a:off x="0" y="0"/>
            <a:ext cx="12224771" cy="6859588"/>
          </a:xfrm>
          <a:prstGeom prst="rect">
            <a:avLst/>
          </a:prstGeom>
          <a:solidFill>
            <a:srgbClr val="FDE6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spTree>
    <p:extLst>
      <p:ext uri="{BB962C8B-B14F-4D97-AF65-F5344CB8AC3E}">
        <p14:creationId xmlns:p14="http://schemas.microsoft.com/office/powerpoint/2010/main" val="15785720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3" r:id="rId4"/>
  </p:sldLayoutIdLst>
  <p:timing>
    <p:tnLst>
      <p:par>
        <p:cTn id="1" dur="indefinite" restart="never" nodeType="tmRoot"/>
      </p:par>
    </p:tnLst>
  </p:timing>
  <p:txStyles>
    <p:titleStyle>
      <a:lvl1pPr algn="ctr" defTabSz="1218936" rtl="0" eaLnBrk="1" latinLnBrk="0" hangingPunct="1">
        <a:spcBef>
          <a:spcPct val="0"/>
        </a:spcBef>
        <a:buNone/>
        <a:defRPr sz="5900" kern="1200">
          <a:solidFill>
            <a:schemeClr val="tx1"/>
          </a:solidFill>
          <a:latin typeface="+mj-lt"/>
          <a:ea typeface="+mj-ea"/>
          <a:cs typeface="+mj-cs"/>
        </a:defRPr>
      </a:lvl1pPr>
    </p:titleStyle>
    <p:bodyStyle>
      <a:lvl1pPr marL="457102" indent="-457102" algn="l" defTabSz="1218936"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385" indent="-380917" algn="l" defTabSz="1218936"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670" indent="-304732" algn="l" defTabSz="1218936"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136"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602"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071"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38"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06"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73" indent="-304732"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8936" rtl="0" eaLnBrk="1" latinLnBrk="0" hangingPunct="1">
        <a:defRPr sz="2400" kern="1200">
          <a:solidFill>
            <a:schemeClr val="tx1"/>
          </a:solidFill>
          <a:latin typeface="+mn-lt"/>
          <a:ea typeface="+mn-ea"/>
          <a:cs typeface="+mn-cs"/>
        </a:defRPr>
      </a:lvl1pPr>
      <a:lvl2pPr marL="609469"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2" algn="l" defTabSz="1218936" rtl="0" eaLnBrk="1" latinLnBrk="0" hangingPunct="1">
        <a:defRPr sz="2400" kern="1200">
          <a:solidFill>
            <a:schemeClr val="tx1"/>
          </a:solidFill>
          <a:latin typeface="+mn-lt"/>
          <a:ea typeface="+mn-ea"/>
          <a:cs typeface="+mn-cs"/>
        </a:defRPr>
      </a:lvl4pPr>
      <a:lvl5pPr marL="2437870" algn="l" defTabSz="1218936" rtl="0" eaLnBrk="1" latinLnBrk="0" hangingPunct="1">
        <a:defRPr sz="2400" kern="1200">
          <a:solidFill>
            <a:schemeClr val="tx1"/>
          </a:solidFill>
          <a:latin typeface="+mn-lt"/>
          <a:ea typeface="+mn-ea"/>
          <a:cs typeface="+mn-cs"/>
        </a:defRPr>
      </a:lvl5pPr>
      <a:lvl6pPr marL="3047337" algn="l" defTabSz="1218936" rtl="0" eaLnBrk="1" latinLnBrk="0" hangingPunct="1">
        <a:defRPr sz="2400" kern="1200">
          <a:solidFill>
            <a:schemeClr val="tx1"/>
          </a:solidFill>
          <a:latin typeface="+mn-lt"/>
          <a:ea typeface="+mn-ea"/>
          <a:cs typeface="+mn-cs"/>
        </a:defRPr>
      </a:lvl6pPr>
      <a:lvl7pPr marL="3656806" algn="l" defTabSz="1218936" rtl="0" eaLnBrk="1" latinLnBrk="0" hangingPunct="1">
        <a:defRPr sz="2400" kern="1200">
          <a:solidFill>
            <a:schemeClr val="tx1"/>
          </a:solidFill>
          <a:latin typeface="+mn-lt"/>
          <a:ea typeface="+mn-ea"/>
          <a:cs typeface="+mn-cs"/>
        </a:defRPr>
      </a:lvl7pPr>
      <a:lvl8pPr marL="4266271" algn="l" defTabSz="1218936" rtl="0" eaLnBrk="1" latinLnBrk="0" hangingPunct="1">
        <a:defRPr sz="2400" kern="1200">
          <a:solidFill>
            <a:schemeClr val="tx1"/>
          </a:solidFill>
          <a:latin typeface="+mn-lt"/>
          <a:ea typeface="+mn-ea"/>
          <a:cs typeface="+mn-cs"/>
        </a:defRPr>
      </a:lvl8pPr>
      <a:lvl9pPr marL="4875739" algn="l" defTabSz="121893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7.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notesSlide" Target="../notesSlides/notesSlide31.xml"/><Relationship Id="rId4" Type="http://schemas.openxmlformats.org/officeDocument/2006/relationships/tags" Target="../tags/tag13.xml"/><Relationship Id="rId9"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20.xml"/><Relationship Id="rId7"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4.png"/><Relationship Id="rId5" Type="http://schemas.openxmlformats.org/officeDocument/2006/relationships/tags" Target="../tags/tag22.xml"/><Relationship Id="rId10" Type="http://schemas.openxmlformats.org/officeDocument/2006/relationships/image" Target="../media/image33.png"/><Relationship Id="rId4" Type="http://schemas.openxmlformats.org/officeDocument/2006/relationships/tags" Target="../tags/tag21.xml"/><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 y="4398298"/>
            <a:ext cx="12190413" cy="2461290"/>
          </a:xfrm>
          <a:prstGeom prst="rect">
            <a:avLst/>
          </a:prstGeom>
        </p:spPr>
      </p:pic>
      <p:sp>
        <p:nvSpPr>
          <p:cNvPr id="11" name="文本框 8"/>
          <p:cNvSpPr txBox="1"/>
          <p:nvPr/>
        </p:nvSpPr>
        <p:spPr>
          <a:xfrm>
            <a:off x="1607378" y="4150948"/>
            <a:ext cx="9319540" cy="492412"/>
          </a:xfrm>
          <a:prstGeom prst="rect">
            <a:avLst/>
          </a:prstGeom>
          <a:noFill/>
        </p:spPr>
        <p:txBody>
          <a:bodyPr wrap="square" lIns="121891" tIns="60945" rIns="121891" bIns="60945" rtlCol="0">
            <a:spAutoFit/>
          </a:bodyPr>
          <a:lstStyle/>
          <a:p>
            <a:pPr algn="ct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在此输入您的党组织名称</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348808" y="298334"/>
            <a:ext cx="1515051" cy="1546714"/>
            <a:chOff x="3851921" y="107991"/>
            <a:chExt cx="1792566" cy="1792567"/>
          </a:xfrm>
          <a:gradFill>
            <a:gsLst>
              <a:gs pos="0">
                <a:srgbClr val="FF0000"/>
              </a:gs>
              <a:gs pos="100000">
                <a:srgbClr val="CC3300"/>
              </a:gs>
            </a:gsLst>
            <a:path path="circle">
              <a:fillToRect l="50000" t="-80000" r="50000" b="180000"/>
            </a:path>
          </a:gradFill>
        </p:grpSpPr>
        <p:sp>
          <p:nvSpPr>
            <p:cNvPr id="16"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任意多边形 50"/>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 y="-12323"/>
            <a:ext cx="5735283" cy="22082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999779" y="539746"/>
            <a:ext cx="1854278" cy="1655067"/>
          </a:xfrm>
          <a:prstGeom prst="rect">
            <a:avLst/>
          </a:prstGeom>
        </p:spPr>
      </p:pic>
      <p:sp>
        <p:nvSpPr>
          <p:cNvPr id="13" name="文本框 8"/>
          <p:cNvSpPr txBox="1"/>
          <p:nvPr/>
        </p:nvSpPr>
        <p:spPr>
          <a:xfrm>
            <a:off x="576386" y="3452997"/>
            <a:ext cx="11037404" cy="615523"/>
          </a:xfrm>
          <a:prstGeom prst="rect">
            <a:avLst/>
          </a:prstGeom>
          <a:noFill/>
        </p:spPr>
        <p:txBody>
          <a:bodyPr wrap="square" lIns="121891" tIns="60945" rIns="121891" bIns="60945" rtlCol="0">
            <a:spAutoFit/>
          </a:bodyPr>
          <a:lstStyle/>
          <a:p>
            <a:pPr algn="ctr"/>
            <a:r>
              <a:rPr lang="zh-CN" altLang="en-US" sz="3200" b="1" dirty="0" smtClean="0">
                <a:solidFill>
                  <a:srgbClr val="C00000"/>
                </a:solidFill>
                <a:latin typeface="微软雅黑" panose="020B0503020204020204" pitchFamily="34" charset="-122"/>
                <a:ea typeface="微软雅黑" panose="020B0503020204020204" pitchFamily="34" charset="-122"/>
              </a:rPr>
              <a:t>解读</a:t>
            </a:r>
            <a:r>
              <a:rPr lang="zh-CN" altLang="en-US" sz="3200" b="1" dirty="0" smtClean="0">
                <a:solidFill>
                  <a:srgbClr val="C00000"/>
                </a:solidFill>
                <a:latin typeface="微软雅黑" panose="020B0503020204020204" pitchFamily="34" charset="-122"/>
                <a:ea typeface="微软雅黑" panose="020B0503020204020204" pitchFamily="34" charset="-122"/>
              </a:rPr>
              <a:t>习近平总书记</a:t>
            </a:r>
            <a:r>
              <a:rPr lang="en-US" altLang="zh-CN" sz="3200" b="1" dirty="0" smtClean="0">
                <a:solidFill>
                  <a:srgbClr val="C00000"/>
                </a:solidFill>
                <a:latin typeface="微软雅黑" panose="020B0503020204020204" pitchFamily="34" charset="-122"/>
                <a:ea typeface="微软雅黑" panose="020B0503020204020204" pitchFamily="34" charset="-122"/>
              </a:rPr>
              <a:t>1·5</a:t>
            </a:r>
            <a:r>
              <a:rPr lang="zh-CN" altLang="en-US" sz="3200" b="1" dirty="0" smtClean="0">
                <a:solidFill>
                  <a:srgbClr val="C00000"/>
                </a:solidFill>
                <a:latin typeface="微软雅黑" panose="020B0503020204020204" pitchFamily="34" charset="-122"/>
                <a:ea typeface="微软雅黑" panose="020B0503020204020204" pitchFamily="34" charset="-122"/>
              </a:rPr>
              <a:t>重要讲话</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7491" y="1628448"/>
            <a:ext cx="8495195" cy="1951776"/>
          </a:xfrm>
          <a:prstGeom prst="rect">
            <a:avLst/>
          </a:prstGeom>
        </p:spPr>
      </p:pic>
      <p:pic>
        <p:nvPicPr>
          <p:cNvPr id="9" name="适合军队和政府用 Brand X Music - Helmet to Helm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69875" y="-1177925"/>
            <a:ext cx="609600" cy="609600"/>
          </a:xfrm>
          <a:prstGeom prst="rect">
            <a:avLst/>
          </a:prstGeom>
        </p:spPr>
      </p:pic>
    </p:spTree>
    <p:extLst>
      <p:ext uri="{BB962C8B-B14F-4D97-AF65-F5344CB8AC3E}">
        <p14:creationId xmlns:p14="http://schemas.microsoft.com/office/powerpoint/2010/main" val="20956598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7"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53" presetClass="entr" presetSubtype="16"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1000"/>
                            </p:stCondLst>
                            <p:childTnLst>
                              <p:par>
                                <p:cTn id="27" presetID="26" presetClass="emph" presetSubtype="0" fill="hold" nodeType="afterEffect">
                                  <p:stCondLst>
                                    <p:cond delay="0"/>
                                  </p:stCondLst>
                                  <p:childTnLst>
                                    <p:animEffect transition="out" filter="fade">
                                      <p:cBhvr>
                                        <p:cTn id="28" dur="500" tmFilter="0, 0; .2, .5; .8, .5; 1, 0"/>
                                        <p:tgtEl>
                                          <p:spTgt spid="15"/>
                                        </p:tgtEl>
                                      </p:cBhvr>
                                    </p:animEffect>
                                    <p:animScale>
                                      <p:cBhvr>
                                        <p:cTn id="29" dur="250" autoRev="1" fill="hold"/>
                                        <p:tgtEl>
                                          <p:spTgt spid="15"/>
                                        </p:tgtEl>
                                      </p:cBhvr>
                                      <p:by x="105000" y="105000"/>
                                    </p:animScale>
                                  </p:childTnLst>
                                </p:cTn>
                              </p:par>
                            </p:childTnLst>
                          </p:cTn>
                        </p:par>
                        <p:par>
                          <p:cTn id="30" fill="hold">
                            <p:stCondLst>
                              <p:cond delay="1500"/>
                            </p:stCondLst>
                            <p:childTnLst>
                              <p:par>
                                <p:cTn id="31" presetID="53" presetClass="exit" presetSubtype="32" fill="hold" nodeType="afterEffect">
                                  <p:stCondLst>
                                    <p:cond delay="0"/>
                                  </p:stCondLst>
                                  <p:childTnLst>
                                    <p:anim calcmode="lin" valueType="num">
                                      <p:cBhvr>
                                        <p:cTn id="32" dur="500"/>
                                        <p:tgtEl>
                                          <p:spTgt spid="15"/>
                                        </p:tgtEl>
                                        <p:attrNameLst>
                                          <p:attrName>ppt_w</p:attrName>
                                        </p:attrNameLst>
                                      </p:cBhvr>
                                      <p:tavLst>
                                        <p:tav tm="0">
                                          <p:val>
                                            <p:strVal val="ppt_w"/>
                                          </p:val>
                                        </p:tav>
                                        <p:tav tm="100000">
                                          <p:val>
                                            <p:fltVal val="0"/>
                                          </p:val>
                                        </p:tav>
                                      </p:tavLst>
                                    </p:anim>
                                    <p:anim calcmode="lin" valueType="num">
                                      <p:cBhvr>
                                        <p:cTn id="33" dur="500"/>
                                        <p:tgtEl>
                                          <p:spTgt spid="15"/>
                                        </p:tgtEl>
                                        <p:attrNameLst>
                                          <p:attrName>ppt_h</p:attrName>
                                        </p:attrNameLst>
                                      </p:cBhvr>
                                      <p:tavLst>
                                        <p:tav tm="0">
                                          <p:val>
                                            <p:strVal val="ppt_h"/>
                                          </p:val>
                                        </p:tav>
                                        <p:tav tm="100000">
                                          <p:val>
                                            <p:fltVal val="0"/>
                                          </p:val>
                                        </p:tav>
                                      </p:tavLst>
                                    </p:anim>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2500"/>
                            </p:stCondLst>
                            <p:childTnLst>
                              <p:par>
                                <p:cTn id="43" presetID="26" presetClass="emph" presetSubtype="0" fill="hold" nodeType="afterEffect">
                                  <p:stCondLst>
                                    <p:cond delay="0"/>
                                  </p:stCondLst>
                                  <p:childTnLst>
                                    <p:animEffect transition="out" filter="fade">
                                      <p:cBhvr>
                                        <p:cTn id="44" dur="500" tmFilter="0, 0; .2, .5; .8, .5; 1, 0"/>
                                        <p:tgtEl>
                                          <p:spTgt spid="15"/>
                                        </p:tgtEl>
                                      </p:cBhvr>
                                    </p:animEffect>
                                    <p:animScale>
                                      <p:cBhvr>
                                        <p:cTn id="45" dur="250" autoRev="1" fill="hold"/>
                                        <p:tgtEl>
                                          <p:spTgt spid="15"/>
                                        </p:tgtEl>
                                      </p:cBhvr>
                                      <p:by x="105000" y="105000"/>
                                    </p:animScale>
                                  </p:childTnLst>
                                </p:cTn>
                              </p:par>
                              <p:par>
                                <p:cTn id="46" presetID="53" presetClass="entr" presetSubtype="16"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900" fill="hold"/>
                                        <p:tgtEl>
                                          <p:spTgt spid="7"/>
                                        </p:tgtEl>
                                        <p:attrNameLst>
                                          <p:attrName>ppt_w</p:attrName>
                                        </p:attrNameLst>
                                      </p:cBhvr>
                                      <p:tavLst>
                                        <p:tav tm="0">
                                          <p:val>
                                            <p:fltVal val="0"/>
                                          </p:val>
                                        </p:tav>
                                        <p:tav tm="100000">
                                          <p:val>
                                            <p:strVal val="#ppt_w"/>
                                          </p:val>
                                        </p:tav>
                                      </p:tavLst>
                                    </p:anim>
                                    <p:anim calcmode="lin" valueType="num">
                                      <p:cBhvr>
                                        <p:cTn id="49" dur="900" fill="hold"/>
                                        <p:tgtEl>
                                          <p:spTgt spid="7"/>
                                        </p:tgtEl>
                                        <p:attrNameLst>
                                          <p:attrName>ppt_h</p:attrName>
                                        </p:attrNameLst>
                                      </p:cBhvr>
                                      <p:tavLst>
                                        <p:tav tm="0">
                                          <p:val>
                                            <p:fltVal val="0"/>
                                          </p:val>
                                        </p:tav>
                                        <p:tav tm="100000">
                                          <p:val>
                                            <p:strVal val="#ppt_h"/>
                                          </p:val>
                                        </p:tav>
                                      </p:tavLst>
                                    </p:anim>
                                    <p:animEffect transition="in" filter="fade">
                                      <p:cBhvr>
                                        <p:cTn id="50" dur="900"/>
                                        <p:tgtEl>
                                          <p:spTgt spid="7"/>
                                        </p:tgtEl>
                                      </p:cBhvr>
                                    </p:animEffect>
                                  </p:childTnLst>
                                </p:cTn>
                              </p:par>
                              <p:par>
                                <p:cTn id="51" presetID="42" presetClass="entr" presetSubtype="0" fill="hold" nodeType="with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Effect transition="in" filter="fade">
                                      <p:cBhvr>
                                        <p:cTn id="53" dur="1000"/>
                                        <p:tgtEl>
                                          <p:spTgt spid="11">
                                            <p:txEl>
                                              <p:pRg st="0" end="0"/>
                                            </p:txEl>
                                          </p:spTgt>
                                        </p:tgtEl>
                                      </p:cBhvr>
                                    </p:animEffect>
                                    <p:anim calcmode="lin" valueType="num">
                                      <p:cBhvr>
                                        <p:cTn id="5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56" presetID="23" presetClass="entr" presetSubtype="32" fill="hold" grpId="0" nodeType="withEffect">
                                  <p:stCondLst>
                                    <p:cond delay="0"/>
                                  </p:stCondLst>
                                  <p:iterate type="lt">
                                    <p:tmPct val="126667"/>
                                  </p:iterate>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strVal val="4*#ppt_w"/>
                                          </p:val>
                                        </p:tav>
                                        <p:tav tm="100000">
                                          <p:val>
                                            <p:strVal val="#ppt_w"/>
                                          </p:val>
                                        </p:tav>
                                      </p:tavLst>
                                    </p:anim>
                                    <p:anim calcmode="lin" valueType="num">
                                      <p:cBhvr>
                                        <p:cTn id="59" dur="500" fill="hold"/>
                                        <p:tgtEl>
                                          <p:spTgt spid="11"/>
                                        </p:tgtEl>
                                        <p:attrNameLst>
                                          <p:attrName>ppt_h</p:attrName>
                                        </p:attrNameLst>
                                      </p:cBhvr>
                                      <p:tavLst>
                                        <p:tav tm="0">
                                          <p:val>
                                            <p:strVal val="4*#ppt_h"/>
                                          </p:val>
                                        </p:tav>
                                        <p:tav tm="100000">
                                          <p:val>
                                            <p:strVal val="#ppt_h"/>
                                          </p:val>
                                        </p:tav>
                                      </p:tavLst>
                                    </p:anim>
                                  </p:childTnLst>
                                </p:cTn>
                              </p:par>
                              <p:par>
                                <p:cTn id="60" presetID="2" presetClass="entr" presetSubtype="8"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1000" fill="hold"/>
                                        <p:tgtEl>
                                          <p:spTgt spid="13"/>
                                        </p:tgtEl>
                                        <p:attrNameLst>
                                          <p:attrName>ppt_x</p:attrName>
                                        </p:attrNameLst>
                                      </p:cBhvr>
                                      <p:tavLst>
                                        <p:tav tm="0">
                                          <p:val>
                                            <p:strVal val="0-#ppt_w/2"/>
                                          </p:val>
                                        </p:tav>
                                        <p:tav tm="100000">
                                          <p:val>
                                            <p:strVal val="#ppt_x"/>
                                          </p:val>
                                        </p:tav>
                                      </p:tavLst>
                                    </p:anim>
                                    <p:anim calcmode="lin" valueType="num">
                                      <p:cBhvr additive="base">
                                        <p:cTn id="63"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7"/>
                                        </p:tgtEl>
                                      </p:cBhvr>
                                    </p:animEffect>
                                    <p:animScale>
                                      <p:cBhvr>
                                        <p:cTn id="68" dur="250" autoRev="1" fill="hold"/>
                                        <p:tgtEl>
                                          <p:spTgt spid="7"/>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arn(inVertical)">
                                      <p:cBhvr>
                                        <p:cTn id="73"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4" repeatCount="indefinite" fill="remove" display="0">
                  <p:stCondLst>
                    <p:cond delay="indefinite"/>
                  </p:stCondLst>
                  <p:endCondLst>
                    <p:cond evt="onStopAudio" delay="0">
                      <p:tgtEl>
                        <p:sldTgt/>
                      </p:tgtEl>
                    </p:cond>
                  </p:endCondLst>
                </p:cTn>
                <p:tgtEl>
                  <p:spTgt spid="9"/>
                </p:tgtEl>
              </p:cMediaNode>
            </p:audio>
          </p:childTnLst>
        </p:cTn>
      </p:par>
    </p:tnLst>
    <p:bldLst>
      <p:bldP spid="11" grpId="0"/>
      <p:bldP spid="5"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6531287" cy="551308"/>
            <a:chOff x="2422798" y="2528257"/>
            <a:chExt cx="6531287" cy="551308"/>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142878" y="2556345"/>
              <a:ext cx="5811207" cy="523220"/>
            </a:xfrm>
            <a:prstGeom prst="rect">
              <a:avLst/>
            </a:prstGeom>
            <a:noFill/>
          </p:spPr>
          <p:txBody>
            <a:bodyPr wrap="none">
              <a:spAutoFit/>
            </a:bodyP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准确把握</a:t>
              </a:r>
              <a:r>
                <a:rPr lang="en-US" altLang="zh-CN" sz="2800" b="1" dirty="0" smtClean="0">
                  <a:solidFill>
                    <a:srgbClr val="C00000"/>
                  </a:solidFill>
                  <a:latin typeface="微软雅黑" panose="020B0503020204020204" pitchFamily="34" charset="-122"/>
                  <a:ea typeface="微软雅黑" panose="020B0503020204020204" pitchFamily="34" charset="-122"/>
                </a:rPr>
                <a:t>1·5</a:t>
              </a:r>
              <a:r>
                <a:rPr lang="zh-CN" altLang="en-US" sz="2800" b="1" dirty="0" smtClean="0">
                  <a:solidFill>
                    <a:srgbClr val="C00000"/>
                  </a:solidFill>
                  <a:latin typeface="微软雅黑" panose="020B0503020204020204" pitchFamily="34" charset="-122"/>
                  <a:ea typeface="微软雅黑" panose="020B0503020204020204" pitchFamily="34" charset="-122"/>
                </a:rPr>
                <a:t>重要讲话的三个关键词</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134766" y="1845618"/>
            <a:ext cx="1515051" cy="1546714"/>
            <a:chOff x="3851921" y="107991"/>
            <a:chExt cx="1792566" cy="1792567"/>
          </a:xfrm>
          <a:gradFill>
            <a:gsLst>
              <a:gs pos="0">
                <a:srgbClr val="FF0000"/>
              </a:gs>
              <a:gs pos="100000">
                <a:srgbClr val="CC3300"/>
              </a:gs>
            </a:gsLst>
            <a:path path="circle">
              <a:fillToRect l="50000" t="-80000" r="50000" b="180000"/>
            </a:path>
          </a:gradFill>
        </p:grpSpPr>
        <p:sp>
          <p:nvSpPr>
            <p:cNvPr id="37"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任意多边形 50"/>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910630" y="3645818"/>
            <a:ext cx="4536504" cy="2554545"/>
          </a:xfrm>
          <a:prstGeom prst="rect">
            <a:avLst/>
          </a:prstGeom>
        </p:spPr>
        <p:txBody>
          <a:bodyPr wrap="square">
            <a:spAutoFit/>
          </a:bodyPr>
          <a:lstStyle/>
          <a:p>
            <a:pPr algn="just"/>
            <a:r>
              <a:rPr lang="zh-CN" altLang="en-US" sz="20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认真学习领会总书记</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重要讲话精神</a:t>
            </a:r>
            <a:r>
              <a:rPr lang="zh-CN" altLang="en-US" sz="20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，首先要学懂弄通这段重要论述，深刻领会总书记提出的要求，深刻把握其中蕴含的</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科学思想方法</a:t>
            </a:r>
            <a:r>
              <a:rPr lang="zh-CN" altLang="en-US" sz="20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工作方法</a:t>
            </a:r>
            <a:r>
              <a:rPr lang="zh-CN" altLang="en-US" sz="20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，深刻体会贯穿其中的坚定信仰、信念和责任担当，不断提高攻坚克难、化解矛盾、驾驭复杂局面的能力，更好地把中国特色社会主义事业推向前进。</a:t>
            </a:r>
            <a:endParaRPr lang="zh-CN" altLang="en-US" sz="20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矩形 40"/>
          <p:cNvSpPr/>
          <p:nvPr/>
        </p:nvSpPr>
        <p:spPr>
          <a:xfrm>
            <a:off x="5827206" y="3392332"/>
            <a:ext cx="4785057" cy="757542"/>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六项要求</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42" name="文本框 11"/>
          <p:cNvSpPr txBox="1"/>
          <p:nvPr/>
        </p:nvSpPr>
        <p:spPr>
          <a:xfrm>
            <a:off x="4738168" y="2078502"/>
            <a:ext cx="6602507" cy="684803"/>
          </a:xfrm>
          <a:prstGeom prst="rect">
            <a:avLst/>
          </a:prstGeom>
          <a:noFill/>
        </p:spPr>
        <p:txBody>
          <a:bodyPr wrap="square" lIns="68580" tIns="34290" rIns="68580" bIns="34290" rtlCol="0">
            <a:spAutoFit/>
          </a:bodyPr>
          <a:lstStyle/>
          <a:p>
            <a:pPr algn="ctr"/>
            <a:r>
              <a:rPr lang="en-US" altLang="zh-CN" sz="4000" b="1" dirty="0" smtClean="0">
                <a:solidFill>
                  <a:srgbClr val="C00000"/>
                </a:solidFill>
                <a:effectLst>
                  <a:reflection blurRad="6350" stA="55000" endA="300" endPos="45500" dir="5400000" sy="-100000" algn="bl" rotWithShape="0"/>
                </a:effectLst>
              </a:rPr>
              <a:t>1·5</a:t>
            </a:r>
            <a:r>
              <a:rPr lang="zh-CN" altLang="en-US" sz="4000" b="1" dirty="0" smtClean="0">
                <a:solidFill>
                  <a:srgbClr val="C00000"/>
                </a:solidFill>
                <a:effectLst>
                  <a:reflection blurRad="6350" stA="55000" endA="300" endPos="45500" dir="5400000" sy="-100000" algn="bl" rotWithShape="0"/>
                </a:effectLst>
              </a:rPr>
              <a:t>重要讲话</a:t>
            </a:r>
            <a:endParaRPr lang="zh-CN" altLang="en-US" sz="4000" b="1" dirty="0">
              <a:solidFill>
                <a:srgbClr val="C00000"/>
              </a:solidFill>
              <a:effectLst>
                <a:reflection blurRad="6350" stA="55000" endA="300" endPos="45500" dir="5400000" sy="-100000" algn="bl" rotWithShape="0"/>
              </a:effectLst>
            </a:endParaRPr>
          </a:p>
        </p:txBody>
      </p:sp>
      <p:sp>
        <p:nvSpPr>
          <p:cNvPr id="43" name="燕尾形 42"/>
          <p:cNvSpPr/>
          <p:nvPr/>
        </p:nvSpPr>
        <p:spPr>
          <a:xfrm rot="5400000">
            <a:off x="8103165" y="2809494"/>
            <a:ext cx="233140" cy="36062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6" name="矩形 45"/>
          <p:cNvSpPr/>
          <p:nvPr/>
        </p:nvSpPr>
        <p:spPr>
          <a:xfrm>
            <a:off x="5827206" y="4391103"/>
            <a:ext cx="4785057" cy="757542"/>
          </a:xfrm>
          <a:prstGeom prst="rect">
            <a:avLst/>
          </a:prstGeom>
          <a:solidFill>
            <a:srgbClr val="CC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三对关系</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5827206" y="5389874"/>
            <a:ext cx="4785057" cy="757542"/>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三个一以贯之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3659577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6"/>
                                        </p:tgtEl>
                                      </p:cBhvr>
                                    </p:animEffect>
                                    <p:animScale>
                                      <p:cBhvr>
                                        <p:cTn id="13" dur="250" autoRev="1" fill="hold"/>
                                        <p:tgtEl>
                                          <p:spTgt spid="36"/>
                                        </p:tgtEl>
                                      </p:cBhvr>
                                      <p:by x="105000" y="105000"/>
                                    </p:animScale>
                                  </p:childTnLst>
                                </p:cTn>
                              </p:par>
                            </p:childTnLst>
                          </p:cTn>
                        </p:par>
                        <p:par>
                          <p:cTn id="14" fill="hold">
                            <p:stCondLst>
                              <p:cond delay="1000"/>
                            </p:stCondLst>
                            <p:childTnLst>
                              <p:par>
                                <p:cTn id="15" presetID="53" presetClass="exit" presetSubtype="32" fill="hold" nodeType="afterEffect">
                                  <p:stCondLst>
                                    <p:cond delay="0"/>
                                  </p:stCondLst>
                                  <p:childTnLst>
                                    <p:anim calcmode="lin" valueType="num">
                                      <p:cBhvr>
                                        <p:cTn id="16" dur="500"/>
                                        <p:tgtEl>
                                          <p:spTgt spid="36"/>
                                        </p:tgtEl>
                                        <p:attrNameLst>
                                          <p:attrName>ppt_w</p:attrName>
                                        </p:attrNameLst>
                                      </p:cBhvr>
                                      <p:tavLst>
                                        <p:tav tm="0">
                                          <p:val>
                                            <p:strVal val="ppt_w"/>
                                          </p:val>
                                        </p:tav>
                                        <p:tav tm="100000">
                                          <p:val>
                                            <p:fltVal val="0"/>
                                          </p:val>
                                        </p:tav>
                                      </p:tavLst>
                                    </p:anim>
                                    <p:anim calcmode="lin" valueType="num">
                                      <p:cBhvr>
                                        <p:cTn id="17" dur="500"/>
                                        <p:tgtEl>
                                          <p:spTgt spid="36"/>
                                        </p:tgtEl>
                                        <p:attrNameLst>
                                          <p:attrName>ppt_h</p:attrName>
                                        </p:attrNameLst>
                                      </p:cBhvr>
                                      <p:tavLst>
                                        <p:tav tm="0">
                                          <p:val>
                                            <p:strVal val="ppt_h"/>
                                          </p:val>
                                        </p:tav>
                                        <p:tav tm="100000">
                                          <p:val>
                                            <p:fltVal val="0"/>
                                          </p:val>
                                        </p:tav>
                                      </p:tavLst>
                                    </p:anim>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animEffect transition="in" filter="fade">
                                      <p:cBhvr>
                                        <p:cTn id="25" dur="500"/>
                                        <p:tgtEl>
                                          <p:spTgt spid="36"/>
                                        </p:tgtEl>
                                      </p:cBhvr>
                                    </p:animEffect>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31" presetClass="entr" presetSubtype="0" fill="hold" grpId="0" nodeType="withEffect">
                                  <p:stCondLst>
                                    <p:cond delay="0"/>
                                  </p:stCondLst>
                                  <p:iterate type="lt">
                                    <p:tmPct val="1703"/>
                                  </p:iterate>
                                  <p:childTnLst>
                                    <p:set>
                                      <p:cBhvr>
                                        <p:cTn id="31" dur="1" fill="hold">
                                          <p:stCondLst>
                                            <p:cond delay="0"/>
                                          </p:stCondLst>
                                        </p:cTn>
                                        <p:tgtEl>
                                          <p:spTgt spid="40"/>
                                        </p:tgtEl>
                                        <p:attrNameLst>
                                          <p:attrName>style.visibility</p:attrName>
                                        </p:attrNameLst>
                                      </p:cBhvr>
                                      <p:to>
                                        <p:strVal val="visible"/>
                                      </p:to>
                                    </p:set>
                                    <p:anim calcmode="lin" valueType="num">
                                      <p:cBhvr>
                                        <p:cTn id="32" dur="1000" fill="hold"/>
                                        <p:tgtEl>
                                          <p:spTgt spid="40"/>
                                        </p:tgtEl>
                                        <p:attrNameLst>
                                          <p:attrName>ppt_w</p:attrName>
                                        </p:attrNameLst>
                                      </p:cBhvr>
                                      <p:tavLst>
                                        <p:tav tm="0">
                                          <p:val>
                                            <p:fltVal val="0"/>
                                          </p:val>
                                        </p:tav>
                                        <p:tav tm="100000">
                                          <p:val>
                                            <p:strVal val="#ppt_w"/>
                                          </p:val>
                                        </p:tav>
                                      </p:tavLst>
                                    </p:anim>
                                    <p:anim calcmode="lin" valueType="num">
                                      <p:cBhvr>
                                        <p:cTn id="33" dur="1000" fill="hold"/>
                                        <p:tgtEl>
                                          <p:spTgt spid="40"/>
                                        </p:tgtEl>
                                        <p:attrNameLst>
                                          <p:attrName>ppt_h</p:attrName>
                                        </p:attrNameLst>
                                      </p:cBhvr>
                                      <p:tavLst>
                                        <p:tav tm="0">
                                          <p:val>
                                            <p:fltVal val="0"/>
                                          </p:val>
                                        </p:tav>
                                        <p:tav tm="100000">
                                          <p:val>
                                            <p:strVal val="#ppt_h"/>
                                          </p:val>
                                        </p:tav>
                                      </p:tavLst>
                                    </p:anim>
                                    <p:anim calcmode="lin" valueType="num">
                                      <p:cBhvr>
                                        <p:cTn id="34" dur="1000" fill="hold"/>
                                        <p:tgtEl>
                                          <p:spTgt spid="40"/>
                                        </p:tgtEl>
                                        <p:attrNameLst>
                                          <p:attrName>style.rotation</p:attrName>
                                        </p:attrNameLst>
                                      </p:cBhvr>
                                      <p:tavLst>
                                        <p:tav tm="0">
                                          <p:val>
                                            <p:fltVal val="90"/>
                                          </p:val>
                                        </p:tav>
                                        <p:tav tm="100000">
                                          <p:val>
                                            <p:fltVal val="0"/>
                                          </p:val>
                                        </p:tav>
                                      </p:tavLst>
                                    </p:anim>
                                    <p:animEffect transition="in" filter="fade">
                                      <p:cBhvr>
                                        <p:cTn id="35" dur="1000"/>
                                        <p:tgtEl>
                                          <p:spTgt spid="40"/>
                                        </p:tgtEl>
                                      </p:cBhvr>
                                    </p:animEffect>
                                  </p:childTnLst>
                                </p:cTn>
                              </p:par>
                              <p:par>
                                <p:cTn id="36" presetID="53" presetClass="entr" presetSubtype="16" fill="hold" grpId="0" nodeType="withEffect">
                                  <p:stCondLst>
                                    <p:cond delay="1500"/>
                                  </p:stCondLst>
                                  <p:iterate type="lt">
                                    <p:tmPct val="10000"/>
                                  </p:iterate>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fltVal val="0"/>
                                          </p:val>
                                        </p:tav>
                                        <p:tav tm="100000">
                                          <p:val>
                                            <p:strVal val="#ppt_w"/>
                                          </p:val>
                                        </p:tav>
                                      </p:tavLst>
                                    </p:anim>
                                    <p:anim calcmode="lin" valueType="num">
                                      <p:cBhvr>
                                        <p:cTn id="39" dur="1000" fill="hold"/>
                                        <p:tgtEl>
                                          <p:spTgt spid="42"/>
                                        </p:tgtEl>
                                        <p:attrNameLst>
                                          <p:attrName>ppt_h</p:attrName>
                                        </p:attrNameLst>
                                      </p:cBhvr>
                                      <p:tavLst>
                                        <p:tav tm="0">
                                          <p:val>
                                            <p:fltVal val="0"/>
                                          </p:val>
                                        </p:tav>
                                        <p:tav tm="100000">
                                          <p:val>
                                            <p:strVal val="#ppt_h"/>
                                          </p:val>
                                        </p:tav>
                                      </p:tavLst>
                                    </p:anim>
                                    <p:animEffect transition="in" filter="fade">
                                      <p:cBhvr>
                                        <p:cTn id="40" dur="1000"/>
                                        <p:tgtEl>
                                          <p:spTgt spid="42"/>
                                        </p:tgtEl>
                                      </p:cBhvr>
                                    </p:animEffect>
                                  </p:childTnLst>
                                </p:cTn>
                              </p:par>
                              <p:par>
                                <p:cTn id="41" presetID="14" presetClass="entr" presetSubtype="10" fill="hold" grpId="0" nodeType="withEffect">
                                  <p:stCondLst>
                                    <p:cond delay="1900"/>
                                  </p:stCondLst>
                                  <p:childTnLst>
                                    <p:set>
                                      <p:cBhvr>
                                        <p:cTn id="42" dur="1" fill="hold">
                                          <p:stCondLst>
                                            <p:cond delay="0"/>
                                          </p:stCondLst>
                                        </p:cTn>
                                        <p:tgtEl>
                                          <p:spTgt spid="43"/>
                                        </p:tgtEl>
                                        <p:attrNameLst>
                                          <p:attrName>style.visibility</p:attrName>
                                        </p:attrNameLst>
                                      </p:cBhvr>
                                      <p:to>
                                        <p:strVal val="visible"/>
                                      </p:to>
                                    </p:set>
                                    <p:animEffect transition="in" filter="randombar(horizontal)">
                                      <p:cBhvr>
                                        <p:cTn id="43" dur="900"/>
                                        <p:tgtEl>
                                          <p:spTgt spid="43"/>
                                        </p:tgtEl>
                                      </p:cBhvr>
                                    </p:animEffect>
                                  </p:childTnLst>
                                </p:cTn>
                              </p:par>
                              <p:par>
                                <p:cTn id="44" presetID="22" presetClass="entr" presetSubtype="8" fill="hold" grpId="0" nodeType="withEffect">
                                  <p:stCondLst>
                                    <p:cond delay="240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1250"/>
                                        <p:tgtEl>
                                          <p:spTgt spid="41"/>
                                        </p:tgtEl>
                                      </p:cBhvr>
                                    </p:animEffect>
                                  </p:childTnLst>
                                </p:cTn>
                              </p:par>
                              <p:par>
                                <p:cTn id="47" presetID="12" presetClass="entr" presetSubtype="8" fill="hold" grpId="0" nodeType="withEffect">
                                  <p:stCondLst>
                                    <p:cond delay="270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1250"/>
                                        <p:tgtEl>
                                          <p:spTgt spid="46"/>
                                        </p:tgtEl>
                                        <p:attrNameLst>
                                          <p:attrName>ppt_x</p:attrName>
                                        </p:attrNameLst>
                                      </p:cBhvr>
                                      <p:tavLst>
                                        <p:tav tm="0">
                                          <p:val>
                                            <p:strVal val="#ppt_x-#ppt_w*1.125000"/>
                                          </p:val>
                                        </p:tav>
                                        <p:tav tm="100000">
                                          <p:val>
                                            <p:strVal val="#ppt_x"/>
                                          </p:val>
                                        </p:tav>
                                      </p:tavLst>
                                    </p:anim>
                                    <p:animEffect transition="in" filter="wipe(right)">
                                      <p:cBhvr>
                                        <p:cTn id="50" dur="1250"/>
                                        <p:tgtEl>
                                          <p:spTgt spid="46"/>
                                        </p:tgtEl>
                                      </p:cBhvr>
                                    </p:animEffect>
                                  </p:childTnLst>
                                </p:cTn>
                              </p:par>
                              <p:par>
                                <p:cTn id="51" presetID="12" presetClass="entr" presetSubtype="8" fill="hold" grpId="0" nodeType="withEffect">
                                  <p:stCondLst>
                                    <p:cond delay="320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1150"/>
                                        <p:tgtEl>
                                          <p:spTgt spid="47"/>
                                        </p:tgtEl>
                                        <p:attrNameLst>
                                          <p:attrName>ppt_x</p:attrName>
                                        </p:attrNameLst>
                                      </p:cBhvr>
                                      <p:tavLst>
                                        <p:tav tm="0">
                                          <p:val>
                                            <p:strVal val="#ppt_x-#ppt_w*1.125000"/>
                                          </p:val>
                                        </p:tav>
                                        <p:tav tm="100000">
                                          <p:val>
                                            <p:strVal val="#ppt_x"/>
                                          </p:val>
                                        </p:tav>
                                      </p:tavLst>
                                    </p:anim>
                                    <p:animEffect transition="in" filter="wipe(right)">
                                      <p:cBhvr>
                                        <p:cTn id="54" dur="115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p:bldP spid="43" grpId="0" animBg="1"/>
      <p:bldP spid="46" grpId="0" animBg="1"/>
      <p:bldP spid="47"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722597" cy="541618"/>
            <a:chOff x="2422798" y="2528257"/>
            <a:chExt cx="8722597" cy="541618"/>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61131" y="2546655"/>
              <a:ext cx="8084264"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49" name="圆角矩形 48"/>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32" name="组合 31"/>
          <p:cNvGrpSpPr/>
          <p:nvPr/>
        </p:nvGrpSpPr>
        <p:grpSpPr>
          <a:xfrm>
            <a:off x="854815" y="1867780"/>
            <a:ext cx="6856263" cy="993903"/>
            <a:chOff x="5464196" y="2030976"/>
            <a:chExt cx="6408712" cy="993903"/>
          </a:xfrm>
        </p:grpSpPr>
        <p:sp>
          <p:nvSpPr>
            <p:cNvPr id="33" name="矩形 32"/>
            <p:cNvSpPr/>
            <p:nvPr/>
          </p:nvSpPr>
          <p:spPr>
            <a:xfrm>
              <a:off x="5464196" y="2133650"/>
              <a:ext cx="6408712" cy="89122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4" name="文本框 33"/>
            <p:cNvSpPr txBox="1"/>
            <p:nvPr/>
          </p:nvSpPr>
          <p:spPr>
            <a:xfrm>
              <a:off x="5856653" y="2030976"/>
              <a:ext cx="4752528" cy="825419"/>
            </a:xfrm>
            <a:prstGeom prst="rect">
              <a:avLst/>
            </a:prstGeom>
            <a:noFill/>
          </p:spPr>
          <p:txBody>
            <a:bodyPr wrap="square" rtlCol="0">
              <a:spAutoFit/>
            </a:bodyPr>
            <a:lstStyle/>
            <a:p>
              <a:pPr>
                <a:lnSpc>
                  <a:spcPct val="150000"/>
                </a:lnSpc>
              </a:pPr>
              <a:r>
                <a:rPr lang="zh-CN" altLang="en-US" sz="3600" dirty="0" smtClean="0">
                  <a:solidFill>
                    <a:schemeClr val="bg1"/>
                  </a:solidFill>
                  <a:latin typeface="微软雅黑" panose="020B0503020204020204" pitchFamily="82" charset="2"/>
                  <a:ea typeface="微软雅黑" panose="020B0503020204020204" pitchFamily="82" charset="2"/>
                </a:rPr>
                <a:t>“六项要求”</a:t>
              </a:r>
              <a:endParaRPr lang="zh-CN" altLang="en-US" sz="3600" dirty="0">
                <a:solidFill>
                  <a:schemeClr val="bg1"/>
                </a:solidFill>
                <a:latin typeface="微软雅黑" panose="020B0503020204020204" pitchFamily="82" charset="2"/>
                <a:ea typeface="微软雅黑" panose="020B0503020204020204" pitchFamily="82" charset="2"/>
              </a:endParaRPr>
            </a:p>
          </p:txBody>
        </p:sp>
      </p:grpSp>
      <p:sp>
        <p:nvSpPr>
          <p:cNvPr id="35" name="矩形 34"/>
          <p:cNvSpPr/>
          <p:nvPr/>
        </p:nvSpPr>
        <p:spPr>
          <a:xfrm>
            <a:off x="1994531" y="3738080"/>
            <a:ext cx="3243178"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提高政治站位</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1989237" y="4613025"/>
            <a:ext cx="4162183"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树立历史眼光</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2008356" y="5437062"/>
            <a:ext cx="3505459"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强化理论思维</a:t>
            </a:r>
            <a:endParaRPr lang="zh-CN" altLang="en-US" sz="1800" dirty="0">
              <a:solidFill>
                <a:srgbClr val="C00000"/>
              </a:solidFill>
              <a:latin typeface="微软雅黑" panose="020B0503020204020204" pitchFamily="34" charset="-122"/>
              <a:ea typeface="微软雅黑" panose="020B0503020204020204" pitchFamily="34" charset="-122"/>
            </a:endParaRPr>
          </a:p>
        </p:txBody>
      </p:sp>
      <p:cxnSp>
        <p:nvCxnSpPr>
          <p:cNvPr id="38" name="直接连接符 37"/>
          <p:cNvCxnSpPr>
            <a:cxnSpLocks/>
          </p:cNvCxnSpPr>
          <p:nvPr/>
        </p:nvCxnSpPr>
        <p:spPr>
          <a:xfrm>
            <a:off x="1529956" y="3362455"/>
            <a:ext cx="0" cy="270571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39" name="组合 38"/>
          <p:cNvGrpSpPr>
            <a:grpSpLocks noChangeAspect="1"/>
          </p:cNvGrpSpPr>
          <p:nvPr/>
        </p:nvGrpSpPr>
        <p:grpSpPr>
          <a:xfrm>
            <a:off x="1217956" y="3619899"/>
            <a:ext cx="624000" cy="624000"/>
            <a:chOff x="-67239" y="3132613"/>
            <a:chExt cx="540000" cy="540000"/>
          </a:xfrm>
        </p:grpSpPr>
        <p:sp>
          <p:nvSpPr>
            <p:cNvPr id="44" name="矩形: 圆角 22"/>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46" name="组合 45"/>
          <p:cNvGrpSpPr>
            <a:grpSpLocks noChangeAspect="1"/>
          </p:cNvGrpSpPr>
          <p:nvPr/>
        </p:nvGrpSpPr>
        <p:grpSpPr>
          <a:xfrm>
            <a:off x="1217956" y="4485338"/>
            <a:ext cx="624000" cy="624000"/>
            <a:chOff x="-67239" y="3132613"/>
            <a:chExt cx="540000" cy="540000"/>
          </a:xfrm>
        </p:grpSpPr>
        <p:sp>
          <p:nvSpPr>
            <p:cNvPr id="47" name="矩形: 圆角 25"/>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1" name="组合 50"/>
          <p:cNvGrpSpPr>
            <a:grpSpLocks noChangeAspect="1"/>
          </p:cNvGrpSpPr>
          <p:nvPr/>
        </p:nvGrpSpPr>
        <p:grpSpPr>
          <a:xfrm>
            <a:off x="1217956" y="5276083"/>
            <a:ext cx="624000" cy="624000"/>
            <a:chOff x="-67239" y="3132613"/>
            <a:chExt cx="540000" cy="540000"/>
          </a:xfrm>
        </p:grpSpPr>
        <p:sp>
          <p:nvSpPr>
            <p:cNvPr id="52" name="矩形: 圆角 28"/>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54" name="矩形 53"/>
          <p:cNvSpPr/>
          <p:nvPr/>
        </p:nvSpPr>
        <p:spPr>
          <a:xfrm>
            <a:off x="5390284" y="3681199"/>
            <a:ext cx="3243178"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增强大局观念</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55" name="矩形 54"/>
          <p:cNvSpPr/>
          <p:nvPr/>
        </p:nvSpPr>
        <p:spPr>
          <a:xfrm>
            <a:off x="5390284" y="4638871"/>
            <a:ext cx="4162183"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丰富知识素养</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56" name="矩形 55"/>
          <p:cNvSpPr/>
          <p:nvPr/>
        </p:nvSpPr>
        <p:spPr>
          <a:xfrm>
            <a:off x="5445936" y="5384407"/>
            <a:ext cx="3505459" cy="369332"/>
          </a:xfrm>
          <a:prstGeom prst="rect">
            <a:avLst/>
          </a:prstGeom>
        </p:spPr>
        <p:txBody>
          <a:bodyPr wrap="square">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坚持问题导向</a:t>
            </a:r>
            <a:endParaRPr lang="zh-CN" altLang="en-US" sz="1800" dirty="0">
              <a:solidFill>
                <a:srgbClr val="C00000"/>
              </a:solidFill>
              <a:latin typeface="微软雅黑" panose="020B0503020204020204" pitchFamily="34" charset="-122"/>
              <a:ea typeface="微软雅黑" panose="020B0503020204020204" pitchFamily="34" charset="-122"/>
            </a:endParaRPr>
          </a:p>
        </p:txBody>
      </p:sp>
      <p:cxnSp>
        <p:nvCxnSpPr>
          <p:cNvPr id="57" name="直接连接符 56"/>
          <p:cNvCxnSpPr>
            <a:cxnSpLocks/>
          </p:cNvCxnSpPr>
          <p:nvPr/>
        </p:nvCxnSpPr>
        <p:spPr>
          <a:xfrm>
            <a:off x="4967537" y="3362455"/>
            <a:ext cx="0" cy="2705716"/>
          </a:xfrm>
          <a:prstGeom prst="line">
            <a:avLst/>
          </a:prstGeom>
          <a:ln w="12700">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58" name="组合 57"/>
          <p:cNvGrpSpPr>
            <a:grpSpLocks noChangeAspect="1"/>
          </p:cNvGrpSpPr>
          <p:nvPr/>
        </p:nvGrpSpPr>
        <p:grpSpPr>
          <a:xfrm>
            <a:off x="4655537" y="3619899"/>
            <a:ext cx="624000" cy="624000"/>
            <a:chOff x="-67239" y="3132613"/>
            <a:chExt cx="540000" cy="540000"/>
          </a:xfrm>
        </p:grpSpPr>
        <p:sp>
          <p:nvSpPr>
            <p:cNvPr id="59" name="矩形: 圆角 22"/>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61" name="组合 60"/>
          <p:cNvGrpSpPr>
            <a:grpSpLocks noChangeAspect="1"/>
          </p:cNvGrpSpPr>
          <p:nvPr/>
        </p:nvGrpSpPr>
        <p:grpSpPr>
          <a:xfrm>
            <a:off x="4655537" y="4485338"/>
            <a:ext cx="624000" cy="624000"/>
            <a:chOff x="-67239" y="3132613"/>
            <a:chExt cx="540000" cy="540000"/>
          </a:xfrm>
        </p:grpSpPr>
        <p:sp>
          <p:nvSpPr>
            <p:cNvPr id="62" name="矩形: 圆角 25"/>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64" name="组合 63"/>
          <p:cNvGrpSpPr>
            <a:grpSpLocks noChangeAspect="1"/>
          </p:cNvGrpSpPr>
          <p:nvPr/>
        </p:nvGrpSpPr>
        <p:grpSpPr>
          <a:xfrm>
            <a:off x="4655537" y="5276083"/>
            <a:ext cx="624000" cy="624000"/>
            <a:chOff x="-67239" y="3132613"/>
            <a:chExt cx="540000" cy="540000"/>
          </a:xfrm>
        </p:grpSpPr>
        <p:sp>
          <p:nvSpPr>
            <p:cNvPr id="65" name="矩形: 圆角 28"/>
            <p:cNvSpPr>
              <a:spLocks noChangeAspect="1"/>
            </p:cNvSpPr>
            <p:nvPr/>
          </p:nvSpPr>
          <p:spPr>
            <a:xfrm>
              <a:off x="-67239" y="3132613"/>
              <a:ext cx="540000" cy="540000"/>
            </a:xfrm>
            <a:prstGeom prst="roundRect">
              <a:avLst>
                <a:gd name="adj" fmla="val 50000"/>
              </a:avLst>
            </a:prstGeom>
            <a:solidFill>
              <a:srgbClr val="C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Freeform 5"/>
            <p:cNvSpPr>
              <a:spLocks noChangeAspect="1"/>
            </p:cNvSpPr>
            <p:nvPr/>
          </p:nvSpPr>
          <p:spPr bwMode="auto">
            <a:xfrm>
              <a:off x="76761" y="3254209"/>
              <a:ext cx="252000" cy="2562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AF0"/>
            </a:solidFill>
            <a:ln>
              <a:noFill/>
            </a:ln>
            <a:effec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67" name="组合 66"/>
          <p:cNvGrpSpPr/>
          <p:nvPr/>
        </p:nvGrpSpPr>
        <p:grpSpPr>
          <a:xfrm>
            <a:off x="4491221" y="1964876"/>
            <a:ext cx="6492552" cy="4273230"/>
            <a:chOff x="-1027680" y="2128944"/>
            <a:chExt cx="12019430" cy="3605106"/>
          </a:xfrm>
          <a:solidFill>
            <a:schemeClr val="accent1">
              <a:lumMod val="75000"/>
            </a:schemeClr>
          </a:solidFill>
        </p:grpSpPr>
        <p:sp>
          <p:nvSpPr>
            <p:cNvPr id="68" name="矩形 67"/>
            <p:cNvSpPr/>
            <p:nvPr/>
          </p:nvSpPr>
          <p:spPr>
            <a:xfrm>
              <a:off x="5464195" y="2133650"/>
              <a:ext cx="5527555" cy="360040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5948580" y="2448326"/>
              <a:ext cx="4752529" cy="2845498"/>
            </a:xfrm>
            <a:prstGeom prst="rect">
              <a:avLst/>
            </a:prstGeom>
            <a:grpFill/>
          </p:spPr>
          <p:txBody>
            <a:bodyPr wrap="square" rtlCol="0">
              <a:spAutoFit/>
            </a:bodyPr>
            <a:lstStyle/>
            <a:p>
              <a:pPr>
                <a:lnSpc>
                  <a:spcPct val="150000"/>
                </a:lnSpc>
              </a:pPr>
              <a:r>
                <a:rPr lang="zh-CN" altLang="en-US" sz="1600" dirty="0" smtClean="0">
                  <a:solidFill>
                    <a:schemeClr val="bg1"/>
                  </a:solidFill>
                  <a:latin typeface="微软雅黑" panose="020B0503020204020204" pitchFamily="82" charset="2"/>
                  <a:ea typeface="微软雅黑" panose="020B0503020204020204" pitchFamily="82" charset="2"/>
                </a:rPr>
                <a:t>认真</a:t>
              </a:r>
              <a:r>
                <a:rPr lang="zh-CN" altLang="en-US" sz="1600" dirty="0">
                  <a:solidFill>
                    <a:schemeClr val="bg1"/>
                  </a:solidFill>
                  <a:latin typeface="微软雅黑" panose="020B0503020204020204" pitchFamily="82" charset="2"/>
                  <a:ea typeface="微软雅黑" panose="020B0503020204020204" pitchFamily="82" charset="2"/>
                </a:rPr>
                <a:t>学习领会习近平总书记系列重要讲话，可以发现，总书记坚持和运用马克思主义立场观点方法，既部署“过河”的任务，又指导解决“桥或船”的问题，为我们认识问题、分析问题、解决问题树立了典范</a:t>
              </a:r>
              <a:r>
                <a:rPr lang="zh-CN" altLang="en-US" sz="1600" dirty="0" smtClean="0">
                  <a:solidFill>
                    <a:schemeClr val="bg1"/>
                  </a:solidFill>
                  <a:latin typeface="微软雅黑" panose="020B0503020204020204" pitchFamily="82" charset="2"/>
                  <a:ea typeface="微软雅黑" panose="020B0503020204020204" pitchFamily="82" charset="2"/>
                </a:rPr>
                <a:t>。</a:t>
              </a:r>
              <a:endParaRPr lang="zh-CN" altLang="en-US" sz="1600" dirty="0">
                <a:solidFill>
                  <a:schemeClr val="bg1"/>
                </a:solidFill>
                <a:latin typeface="微软雅黑" panose="020B0503020204020204" pitchFamily="82" charset="2"/>
                <a:ea typeface="微软雅黑" panose="020B0503020204020204" pitchFamily="82" charset="2"/>
              </a:endParaRPr>
            </a:p>
          </p:txBody>
        </p:sp>
        <p:sp>
          <p:nvSpPr>
            <p:cNvPr id="70" name="文本框 69"/>
            <p:cNvSpPr txBox="1"/>
            <p:nvPr/>
          </p:nvSpPr>
          <p:spPr>
            <a:xfrm>
              <a:off x="-1027680" y="2128944"/>
              <a:ext cx="4927138" cy="701070"/>
            </a:xfrm>
            <a:prstGeom prst="rect">
              <a:avLst/>
            </a:prstGeom>
            <a:solidFill>
              <a:srgbClr val="C00000"/>
            </a:solidFill>
          </p:spPr>
          <p:txBody>
            <a:bodyPr wrap="square" rtlCol="0">
              <a:spAutoFit/>
            </a:bodyPr>
            <a:lstStyle/>
            <a:p>
              <a:pPr>
                <a:lnSpc>
                  <a:spcPct val="150000"/>
                </a:lnSpc>
              </a:pPr>
              <a:r>
                <a:rPr lang="zh-CN" altLang="en-US" sz="1600" b="1" dirty="0">
                  <a:solidFill>
                    <a:schemeClr val="accent2"/>
                  </a:solidFill>
                </a:rPr>
                <a:t>深刻领会“六项要求”蕴含的哲学方法和科学精神</a:t>
              </a:r>
              <a:endParaRPr lang="zh-CN" altLang="en-US" sz="1600" b="1" dirty="0">
                <a:solidFill>
                  <a:schemeClr val="accent2"/>
                </a:solidFill>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2649251384"/>
      </p:ext>
    </p:extLst>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1500"/>
                                        <p:tgtEl>
                                          <p:spTgt spid="49"/>
                                        </p:tgtEl>
                                      </p:cBhvr>
                                    </p:animEffect>
                                  </p:childTnLst>
                                </p:cTn>
                              </p:par>
                              <p:par>
                                <p:cTn id="8" presetID="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1750" fill="hold"/>
                                        <p:tgtEl>
                                          <p:spTgt spid="32"/>
                                        </p:tgtEl>
                                        <p:attrNameLst>
                                          <p:attrName>ppt_x</p:attrName>
                                        </p:attrNameLst>
                                      </p:cBhvr>
                                      <p:tavLst>
                                        <p:tav tm="0">
                                          <p:val>
                                            <p:strVal val="0-#ppt_w/2"/>
                                          </p:val>
                                        </p:tav>
                                        <p:tav tm="100000">
                                          <p:val>
                                            <p:strVal val="#ppt_x"/>
                                          </p:val>
                                        </p:tav>
                                      </p:tavLst>
                                    </p:anim>
                                    <p:anim calcmode="lin" valueType="num">
                                      <p:cBhvr additive="base">
                                        <p:cTn id="11" dur="1750" fill="hold"/>
                                        <p:tgtEl>
                                          <p:spTgt spid="32"/>
                                        </p:tgtEl>
                                        <p:attrNameLst>
                                          <p:attrName>ppt_y</p:attrName>
                                        </p:attrNameLst>
                                      </p:cBhvr>
                                      <p:tavLst>
                                        <p:tav tm="0">
                                          <p:val>
                                            <p:strVal val="#ppt_y"/>
                                          </p:val>
                                        </p:tav>
                                        <p:tav tm="100000">
                                          <p:val>
                                            <p:strVal val="#ppt_y"/>
                                          </p:val>
                                        </p:tav>
                                      </p:tavLst>
                                    </p:anim>
                                  </p:childTnLst>
                                </p:cTn>
                              </p:par>
                              <p:par>
                                <p:cTn id="12" presetID="22" presetClass="entr" presetSubtype="1" fill="hold"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500"/>
                                        <p:tgtEl>
                                          <p:spTgt spid="38"/>
                                        </p:tgtEl>
                                      </p:cBhvr>
                                    </p:animEffect>
                                  </p:childTnLst>
                                </p:cTn>
                              </p:par>
                              <p:par>
                                <p:cTn id="15" presetID="22" presetClass="entr" presetSubtype="1" fill="hold" nodeType="withEffect">
                                  <p:stCondLst>
                                    <p:cond delay="50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500"/>
                                        <p:tgtEl>
                                          <p:spTgt spid="57"/>
                                        </p:tgtEl>
                                      </p:cBhvr>
                                    </p:animEffect>
                                  </p:childTnLst>
                                </p:cTn>
                              </p:par>
                              <p:par>
                                <p:cTn id="18" presetID="2" presetClass="entr" presetSubtype="8" fill="hold" nodeType="withEffect">
                                  <p:stCondLst>
                                    <p:cond delay="50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1000" fill="hold"/>
                                        <p:tgtEl>
                                          <p:spTgt spid="67"/>
                                        </p:tgtEl>
                                        <p:attrNameLst>
                                          <p:attrName>ppt_x</p:attrName>
                                        </p:attrNameLst>
                                      </p:cBhvr>
                                      <p:tavLst>
                                        <p:tav tm="0">
                                          <p:val>
                                            <p:strVal val="0-#ppt_w/2"/>
                                          </p:val>
                                        </p:tav>
                                        <p:tav tm="100000">
                                          <p:val>
                                            <p:strVal val="#ppt_x"/>
                                          </p:val>
                                        </p:tav>
                                      </p:tavLst>
                                    </p:anim>
                                    <p:anim calcmode="lin" valueType="num">
                                      <p:cBhvr additive="base">
                                        <p:cTn id="21" dur="1000" fill="hold"/>
                                        <p:tgtEl>
                                          <p:spTgt spid="67"/>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100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750" fill="hold"/>
                                        <p:tgtEl>
                                          <p:spTgt spid="39"/>
                                        </p:tgtEl>
                                        <p:attrNameLst>
                                          <p:attrName>ppt_x</p:attrName>
                                        </p:attrNameLst>
                                      </p:cBhvr>
                                      <p:tavLst>
                                        <p:tav tm="0">
                                          <p:val>
                                            <p:strVal val="#ppt_x"/>
                                          </p:val>
                                        </p:tav>
                                        <p:tav tm="100000">
                                          <p:val>
                                            <p:strVal val="#ppt_x"/>
                                          </p:val>
                                        </p:tav>
                                      </p:tavLst>
                                    </p:anim>
                                    <p:anim calcmode="lin" valueType="num">
                                      <p:cBhvr additive="base">
                                        <p:cTn id="25" dur="75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750" fill="hold"/>
                                        <p:tgtEl>
                                          <p:spTgt spid="46"/>
                                        </p:tgtEl>
                                        <p:attrNameLst>
                                          <p:attrName>ppt_x</p:attrName>
                                        </p:attrNameLst>
                                      </p:cBhvr>
                                      <p:tavLst>
                                        <p:tav tm="0">
                                          <p:val>
                                            <p:strVal val="#ppt_x"/>
                                          </p:val>
                                        </p:tav>
                                        <p:tav tm="100000">
                                          <p:val>
                                            <p:strVal val="#ppt_x"/>
                                          </p:val>
                                        </p:tav>
                                      </p:tavLst>
                                    </p:anim>
                                    <p:anim calcmode="lin" valueType="num">
                                      <p:cBhvr additive="base">
                                        <p:cTn id="29" dur="750" fill="hold"/>
                                        <p:tgtEl>
                                          <p:spTgt spid="4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750" fill="hold"/>
                                        <p:tgtEl>
                                          <p:spTgt spid="51"/>
                                        </p:tgtEl>
                                        <p:attrNameLst>
                                          <p:attrName>ppt_x</p:attrName>
                                        </p:attrNameLst>
                                      </p:cBhvr>
                                      <p:tavLst>
                                        <p:tav tm="0">
                                          <p:val>
                                            <p:strVal val="#ppt_x"/>
                                          </p:val>
                                        </p:tav>
                                        <p:tav tm="100000">
                                          <p:val>
                                            <p:strVal val="#ppt_x"/>
                                          </p:val>
                                        </p:tav>
                                      </p:tavLst>
                                    </p:anim>
                                    <p:anim calcmode="lin" valueType="num">
                                      <p:cBhvr additive="base">
                                        <p:cTn id="33" dur="750" fill="hold"/>
                                        <p:tgtEl>
                                          <p:spTgt spid="5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750" fill="hold"/>
                                        <p:tgtEl>
                                          <p:spTgt spid="58"/>
                                        </p:tgtEl>
                                        <p:attrNameLst>
                                          <p:attrName>ppt_x</p:attrName>
                                        </p:attrNameLst>
                                      </p:cBhvr>
                                      <p:tavLst>
                                        <p:tav tm="0">
                                          <p:val>
                                            <p:strVal val="#ppt_x"/>
                                          </p:val>
                                        </p:tav>
                                        <p:tav tm="100000">
                                          <p:val>
                                            <p:strVal val="#ppt_x"/>
                                          </p:val>
                                        </p:tav>
                                      </p:tavLst>
                                    </p:anim>
                                    <p:anim calcmode="lin" valueType="num">
                                      <p:cBhvr additive="base">
                                        <p:cTn id="37" dur="750" fill="hold"/>
                                        <p:tgtEl>
                                          <p:spTgt spid="5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000"/>
                                  </p:stCondLst>
                                  <p:childTnLst>
                                    <p:set>
                                      <p:cBhvr>
                                        <p:cTn id="39" dur="1" fill="hold">
                                          <p:stCondLst>
                                            <p:cond delay="0"/>
                                          </p:stCondLst>
                                        </p:cTn>
                                        <p:tgtEl>
                                          <p:spTgt spid="61"/>
                                        </p:tgtEl>
                                        <p:attrNameLst>
                                          <p:attrName>style.visibility</p:attrName>
                                        </p:attrNameLst>
                                      </p:cBhvr>
                                      <p:to>
                                        <p:strVal val="visible"/>
                                      </p:to>
                                    </p:set>
                                    <p:anim calcmode="lin" valueType="num">
                                      <p:cBhvr additive="base">
                                        <p:cTn id="40" dur="750" fill="hold"/>
                                        <p:tgtEl>
                                          <p:spTgt spid="61"/>
                                        </p:tgtEl>
                                        <p:attrNameLst>
                                          <p:attrName>ppt_x</p:attrName>
                                        </p:attrNameLst>
                                      </p:cBhvr>
                                      <p:tavLst>
                                        <p:tav tm="0">
                                          <p:val>
                                            <p:strVal val="#ppt_x"/>
                                          </p:val>
                                        </p:tav>
                                        <p:tav tm="100000">
                                          <p:val>
                                            <p:strVal val="#ppt_x"/>
                                          </p:val>
                                        </p:tav>
                                      </p:tavLst>
                                    </p:anim>
                                    <p:anim calcmode="lin" valueType="num">
                                      <p:cBhvr additive="base">
                                        <p:cTn id="41" dur="750" fill="hold"/>
                                        <p:tgtEl>
                                          <p:spTgt spid="6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00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750" fill="hold"/>
                                        <p:tgtEl>
                                          <p:spTgt spid="64"/>
                                        </p:tgtEl>
                                        <p:attrNameLst>
                                          <p:attrName>ppt_x</p:attrName>
                                        </p:attrNameLst>
                                      </p:cBhvr>
                                      <p:tavLst>
                                        <p:tav tm="0">
                                          <p:val>
                                            <p:strVal val="#ppt_x"/>
                                          </p:val>
                                        </p:tav>
                                        <p:tav tm="100000">
                                          <p:val>
                                            <p:strVal val="#ppt_x"/>
                                          </p:val>
                                        </p:tav>
                                      </p:tavLst>
                                    </p:anim>
                                    <p:anim calcmode="lin" valueType="num">
                                      <p:cBhvr additive="base">
                                        <p:cTn id="45" dur="750" fill="hold"/>
                                        <p:tgtEl>
                                          <p:spTgt spid="64"/>
                                        </p:tgtEl>
                                        <p:attrNameLst>
                                          <p:attrName>ppt_y</p:attrName>
                                        </p:attrNameLst>
                                      </p:cBhvr>
                                      <p:tavLst>
                                        <p:tav tm="0">
                                          <p:val>
                                            <p:strVal val="1+#ppt_h/2"/>
                                          </p:val>
                                        </p:tav>
                                        <p:tav tm="100000">
                                          <p:val>
                                            <p:strVal val="#ppt_y"/>
                                          </p:val>
                                        </p:tav>
                                      </p:tavLst>
                                    </p:anim>
                                  </p:childTnLst>
                                </p:cTn>
                              </p:par>
                            </p:childTnLst>
                          </p:cTn>
                        </p:par>
                        <p:par>
                          <p:cTn id="46" fill="hold">
                            <p:stCondLst>
                              <p:cond delay="1750"/>
                            </p:stCondLst>
                            <p:childTnLst>
                              <p:par>
                                <p:cTn id="47" presetID="22" presetClass="entr" presetSubtype="8"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750"/>
                                        <p:tgtEl>
                                          <p:spTgt spid="3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750"/>
                                        <p:tgtEl>
                                          <p:spTgt spid="5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750"/>
                                        <p:tgtEl>
                                          <p:spTgt spid="3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750"/>
                                        <p:tgtEl>
                                          <p:spTgt spid="3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35" grpId="0"/>
      <p:bldP spid="36" grpId="0"/>
      <p:bldP spid="37" grpId="0"/>
      <p:bldP spid="54" grpId="0"/>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732337" cy="523220"/>
            <a:chOff x="2422798" y="2519063"/>
            <a:chExt cx="8732337"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19063"/>
              <a:ext cx="8084265"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4" name="圆角矩形 13"/>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9" name="圆角矩形标注 2"/>
          <p:cNvSpPr/>
          <p:nvPr/>
        </p:nvSpPr>
        <p:spPr>
          <a:xfrm rot="5400000" flipV="1">
            <a:off x="766614" y="2061642"/>
            <a:ext cx="4536505" cy="4104457"/>
          </a:xfrm>
          <a:custGeom>
            <a:avLst/>
            <a:gdLst>
              <a:gd name="connsiteX0" fmla="*/ 0 w 5616624"/>
              <a:gd name="connsiteY0" fmla="*/ 630083 h 3780420"/>
              <a:gd name="connsiteX1" fmla="*/ 630083 w 5616624"/>
              <a:gd name="connsiteY1" fmla="*/ 0 h 3780420"/>
              <a:gd name="connsiteX2" fmla="*/ 936104 w 5616624"/>
              <a:gd name="connsiteY2" fmla="*/ 0 h 3780420"/>
              <a:gd name="connsiteX3" fmla="*/ 936104 w 5616624"/>
              <a:gd name="connsiteY3" fmla="*/ 0 h 3780420"/>
              <a:gd name="connsiteX4" fmla="*/ 2340260 w 5616624"/>
              <a:gd name="connsiteY4" fmla="*/ 0 h 3780420"/>
              <a:gd name="connsiteX5" fmla="*/ 4986541 w 5616624"/>
              <a:gd name="connsiteY5" fmla="*/ 0 h 3780420"/>
              <a:gd name="connsiteX6" fmla="*/ 5616624 w 5616624"/>
              <a:gd name="connsiteY6" fmla="*/ 630083 h 3780420"/>
              <a:gd name="connsiteX7" fmla="*/ 5616624 w 5616624"/>
              <a:gd name="connsiteY7" fmla="*/ 2205245 h 3780420"/>
              <a:gd name="connsiteX8" fmla="*/ 5616624 w 5616624"/>
              <a:gd name="connsiteY8" fmla="*/ 2205245 h 3780420"/>
              <a:gd name="connsiteX9" fmla="*/ 5616624 w 5616624"/>
              <a:gd name="connsiteY9" fmla="*/ 3150350 h 3780420"/>
              <a:gd name="connsiteX10" fmla="*/ 5616624 w 5616624"/>
              <a:gd name="connsiteY10" fmla="*/ 3150337 h 3780420"/>
              <a:gd name="connsiteX11" fmla="*/ 4986541 w 5616624"/>
              <a:gd name="connsiteY11" fmla="*/ 3780420 h 3780420"/>
              <a:gd name="connsiteX12" fmla="*/ 2340260 w 5616624"/>
              <a:gd name="connsiteY12" fmla="*/ 3780420 h 3780420"/>
              <a:gd name="connsiteX13" fmla="*/ 1638201 w 5616624"/>
              <a:gd name="connsiteY13" fmla="*/ 4252973 h 3780420"/>
              <a:gd name="connsiteX14" fmla="*/ 936104 w 5616624"/>
              <a:gd name="connsiteY14" fmla="*/ 3780420 h 3780420"/>
              <a:gd name="connsiteX15" fmla="*/ 630083 w 5616624"/>
              <a:gd name="connsiteY15" fmla="*/ 3780420 h 3780420"/>
              <a:gd name="connsiteX16" fmla="*/ 0 w 5616624"/>
              <a:gd name="connsiteY16" fmla="*/ 3150337 h 3780420"/>
              <a:gd name="connsiteX17" fmla="*/ 0 w 5616624"/>
              <a:gd name="connsiteY17" fmla="*/ 3150350 h 3780420"/>
              <a:gd name="connsiteX18" fmla="*/ 0 w 5616624"/>
              <a:gd name="connsiteY18" fmla="*/ 2205245 h 3780420"/>
              <a:gd name="connsiteX19" fmla="*/ 0 w 5616624"/>
              <a:gd name="connsiteY19" fmla="*/ 2205245 h 3780420"/>
              <a:gd name="connsiteX20" fmla="*/ 0 w 5616624"/>
              <a:gd name="connsiteY20" fmla="*/ 630083 h 3780420"/>
              <a:gd name="connsiteX0" fmla="*/ 0 w 5616624"/>
              <a:gd name="connsiteY0" fmla="*/ 630083 h 4873083"/>
              <a:gd name="connsiteX1" fmla="*/ 630083 w 5616624"/>
              <a:gd name="connsiteY1" fmla="*/ 0 h 4873083"/>
              <a:gd name="connsiteX2" fmla="*/ 936104 w 5616624"/>
              <a:gd name="connsiteY2" fmla="*/ 0 h 4873083"/>
              <a:gd name="connsiteX3" fmla="*/ 936104 w 5616624"/>
              <a:gd name="connsiteY3" fmla="*/ 0 h 4873083"/>
              <a:gd name="connsiteX4" fmla="*/ 2340260 w 5616624"/>
              <a:gd name="connsiteY4" fmla="*/ 0 h 4873083"/>
              <a:gd name="connsiteX5" fmla="*/ 4986541 w 5616624"/>
              <a:gd name="connsiteY5" fmla="*/ 0 h 4873083"/>
              <a:gd name="connsiteX6" fmla="*/ 5616624 w 5616624"/>
              <a:gd name="connsiteY6" fmla="*/ 630083 h 4873083"/>
              <a:gd name="connsiteX7" fmla="*/ 5616624 w 5616624"/>
              <a:gd name="connsiteY7" fmla="*/ 2205245 h 4873083"/>
              <a:gd name="connsiteX8" fmla="*/ 5616624 w 5616624"/>
              <a:gd name="connsiteY8" fmla="*/ 2205245 h 4873083"/>
              <a:gd name="connsiteX9" fmla="*/ 5616624 w 5616624"/>
              <a:gd name="connsiteY9" fmla="*/ 3150350 h 4873083"/>
              <a:gd name="connsiteX10" fmla="*/ 5616624 w 5616624"/>
              <a:gd name="connsiteY10" fmla="*/ 3150337 h 4873083"/>
              <a:gd name="connsiteX11" fmla="*/ 4986541 w 5616624"/>
              <a:gd name="connsiteY11" fmla="*/ 3780420 h 4873083"/>
              <a:gd name="connsiteX12" fmla="*/ 2340260 w 5616624"/>
              <a:gd name="connsiteY12" fmla="*/ 3780420 h 4873083"/>
              <a:gd name="connsiteX13" fmla="*/ 807884 w 5616624"/>
              <a:gd name="connsiteY13" fmla="*/ 4873083 h 4873083"/>
              <a:gd name="connsiteX14" fmla="*/ 936104 w 5616624"/>
              <a:gd name="connsiteY14" fmla="*/ 3780420 h 4873083"/>
              <a:gd name="connsiteX15" fmla="*/ 630083 w 5616624"/>
              <a:gd name="connsiteY15" fmla="*/ 3780420 h 4873083"/>
              <a:gd name="connsiteX16" fmla="*/ 0 w 5616624"/>
              <a:gd name="connsiteY16" fmla="*/ 3150337 h 4873083"/>
              <a:gd name="connsiteX17" fmla="*/ 0 w 5616624"/>
              <a:gd name="connsiteY17" fmla="*/ 3150350 h 4873083"/>
              <a:gd name="connsiteX18" fmla="*/ 0 w 5616624"/>
              <a:gd name="connsiteY18" fmla="*/ 2205245 h 4873083"/>
              <a:gd name="connsiteX19" fmla="*/ 0 w 5616624"/>
              <a:gd name="connsiteY19" fmla="*/ 2205245 h 4873083"/>
              <a:gd name="connsiteX20" fmla="*/ 0 w 5616624"/>
              <a:gd name="connsiteY20" fmla="*/ 630083 h 48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6624" h="4873083">
                <a:moveTo>
                  <a:pt x="0" y="630083"/>
                </a:moveTo>
                <a:cubicBezTo>
                  <a:pt x="0" y="282098"/>
                  <a:pt x="282098" y="0"/>
                  <a:pt x="630083" y="0"/>
                </a:cubicBezTo>
                <a:lnTo>
                  <a:pt x="936104" y="0"/>
                </a:lnTo>
                <a:lnTo>
                  <a:pt x="936104" y="0"/>
                </a:lnTo>
                <a:lnTo>
                  <a:pt x="2340260" y="0"/>
                </a:lnTo>
                <a:lnTo>
                  <a:pt x="4986541" y="0"/>
                </a:lnTo>
                <a:cubicBezTo>
                  <a:pt x="5334526" y="0"/>
                  <a:pt x="5616624" y="282098"/>
                  <a:pt x="5616624" y="630083"/>
                </a:cubicBezTo>
                <a:lnTo>
                  <a:pt x="5616624" y="2205245"/>
                </a:lnTo>
                <a:lnTo>
                  <a:pt x="5616624" y="2205245"/>
                </a:lnTo>
                <a:lnTo>
                  <a:pt x="5616624" y="3150350"/>
                </a:lnTo>
                <a:lnTo>
                  <a:pt x="5616624" y="3150337"/>
                </a:lnTo>
                <a:cubicBezTo>
                  <a:pt x="5616624" y="3498322"/>
                  <a:pt x="5334526" y="3780420"/>
                  <a:pt x="4986541" y="3780420"/>
                </a:cubicBezTo>
                <a:lnTo>
                  <a:pt x="2340260" y="3780420"/>
                </a:lnTo>
                <a:lnTo>
                  <a:pt x="807884" y="4873083"/>
                </a:lnTo>
                <a:lnTo>
                  <a:pt x="936104" y="3780420"/>
                </a:lnTo>
                <a:lnTo>
                  <a:pt x="630083" y="3780420"/>
                </a:lnTo>
                <a:cubicBezTo>
                  <a:pt x="282098" y="3780420"/>
                  <a:pt x="0" y="3498322"/>
                  <a:pt x="0" y="3150337"/>
                </a:cubicBezTo>
                <a:lnTo>
                  <a:pt x="0" y="3150350"/>
                </a:lnTo>
                <a:lnTo>
                  <a:pt x="0" y="2205245"/>
                </a:lnTo>
                <a:lnTo>
                  <a:pt x="0" y="2205245"/>
                </a:lnTo>
                <a:lnTo>
                  <a:pt x="0" y="630083"/>
                </a:lnTo>
                <a:close/>
              </a:path>
            </a:pathLst>
          </a:custGeom>
          <a:blipFill dpi="0" rotWithShape="0">
            <a:blip r:embed="rId3"/>
            <a:srcRect/>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3"/>
          <p:cNvSpPr/>
          <p:nvPr/>
        </p:nvSpPr>
        <p:spPr>
          <a:xfrm>
            <a:off x="5375126" y="1871618"/>
            <a:ext cx="5688632" cy="1129710"/>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4000" b="1" dirty="0">
                <a:solidFill>
                  <a:srgbClr val="FFFAF0"/>
                </a:solidFill>
                <a:latin typeface="微软雅黑" panose="020B0503020204020204" pitchFamily="34" charset="-122"/>
                <a:ea typeface="微软雅黑" panose="020B0503020204020204" pitchFamily="34" charset="-122"/>
              </a:rPr>
              <a:t>提高政治站位</a:t>
            </a:r>
            <a:endParaRPr lang="zh-CN" altLang="en-US" sz="4000" b="1" dirty="0">
              <a:solidFill>
                <a:srgbClr val="FFFAF0"/>
              </a:solidFill>
              <a:latin typeface="微软雅黑" panose="020B0503020204020204" pitchFamily="34" charset="-122"/>
              <a:ea typeface="微软雅黑" panose="020B0503020204020204" pitchFamily="34" charset="-122"/>
            </a:endParaRPr>
          </a:p>
        </p:txBody>
      </p:sp>
      <p:sp>
        <p:nvSpPr>
          <p:cNvPr id="31" name="矩形 30"/>
          <p:cNvSpPr/>
          <p:nvPr/>
        </p:nvSpPr>
        <p:spPr>
          <a:xfrm>
            <a:off x="5303118" y="3213770"/>
            <a:ext cx="5760640" cy="3003515"/>
          </a:xfrm>
          <a:prstGeom prst="rect">
            <a:avLst/>
          </a:prstGeom>
        </p:spPr>
        <p:txBody>
          <a:bodyPr wrap="square">
            <a:spAutoFit/>
          </a:bodyPr>
          <a:lstStyle/>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登高才能望远，站位决定视野</a:t>
            </a:r>
            <a:r>
              <a:rPr lang="zh-CN" altLang="en-US" sz="1600" dirty="0">
                <a:solidFill>
                  <a:srgbClr val="7C4939"/>
                </a:solidFill>
                <a:latin typeface="微软雅黑" panose="020B0503020204020204" pitchFamily="34" charset="-122"/>
                <a:ea typeface="微软雅黑" panose="020B0503020204020204" pitchFamily="34" charset="-122"/>
              </a:rPr>
              <a:t>，考校着党员领导干部的政治觉悟。只有善于从政治高度看问题、谋全局、抓工作，才能明辨前进方向、增强攻坚克难的信心。领导干部职务越高，越要提高政治站位，自觉把自己的工作和职责同实现“两个一百年”奋斗目标和中华民族伟大复兴联系起来，同厚植党执政的政治基础联系起来，把准政治方向，站稳政治立场，坚定不移贯彻落实党的十九大作出的重大决策部署，始终在思想上政治上行动上同以习近平同志为核心的党中央保持高度一致。</a:t>
            </a:r>
            <a:endParaRPr lang="en-US" altLang="zh-CN" sz="1600" dirty="0">
              <a:solidFill>
                <a:srgbClr val="7C493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488225"/>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1200" fill="hold"/>
                                        <p:tgtEl>
                                          <p:spTgt spid="29"/>
                                        </p:tgtEl>
                                        <p:attrNameLst>
                                          <p:attrName>ppt_x</p:attrName>
                                        </p:attrNameLst>
                                      </p:cBhvr>
                                      <p:tavLst>
                                        <p:tav tm="0">
                                          <p:val>
                                            <p:strVal val="#ppt_x"/>
                                          </p:val>
                                        </p:tav>
                                        <p:tav tm="100000">
                                          <p:val>
                                            <p:strVal val="#ppt_x"/>
                                          </p:val>
                                        </p:tav>
                                      </p:tavLst>
                                    </p:anim>
                                    <p:anim calcmode="lin" valueType="num">
                                      <p:cBhvr additive="base">
                                        <p:cTn id="11" dur="1200" fill="hold"/>
                                        <p:tgtEl>
                                          <p:spTgt spid="29"/>
                                        </p:tgtEl>
                                        <p:attrNameLst>
                                          <p:attrName>ppt_y</p:attrName>
                                        </p:attrNameLst>
                                      </p:cBhvr>
                                      <p:tavLst>
                                        <p:tav tm="0">
                                          <p:val>
                                            <p:strVal val="0-#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wipe(up)">
                                      <p:cBhvr>
                                        <p:cTn id="14" dur="1500"/>
                                        <p:tgtEl>
                                          <p:spTgt spid="3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animBg="1"/>
      <p:bldP spid="30" grpId="0" animBg="1"/>
      <p:bldP spid="3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722597" cy="541618"/>
            <a:chOff x="2422798" y="2528257"/>
            <a:chExt cx="8722597" cy="541618"/>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61131" y="2546655"/>
              <a:ext cx="8084264"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p>
          </p:txBody>
        </p:sp>
      </p:grpSp>
      <p:sp>
        <p:nvSpPr>
          <p:cNvPr id="49" name="圆角矩形 48"/>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2" name="矩形 31"/>
          <p:cNvSpPr/>
          <p:nvPr/>
        </p:nvSpPr>
        <p:spPr>
          <a:xfrm>
            <a:off x="4153280" y="3367856"/>
            <a:ext cx="4449174" cy="830997"/>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昨天、今天、明天，过去、现在、未来，一脉相承。以史为鉴可以知兴替，历史是最好的教科书。</a:t>
            </a:r>
            <a:endParaRPr lang="en-US" altLang="zh-CN" sz="1600" dirty="0" smtClean="0">
              <a:solidFill>
                <a:srgbClr val="C00000"/>
              </a:solidFill>
              <a:latin typeface="微软雅黑" pitchFamily="34" charset="-122"/>
              <a:ea typeface="微软雅黑" pitchFamily="34" charset="-122"/>
            </a:endParaRPr>
          </a:p>
        </p:txBody>
      </p:sp>
      <p:sp>
        <p:nvSpPr>
          <p:cNvPr id="33" name="矩形 32"/>
          <p:cNvSpPr/>
          <p:nvPr/>
        </p:nvSpPr>
        <p:spPr>
          <a:xfrm>
            <a:off x="3933814" y="4864621"/>
            <a:ext cx="4686231" cy="584775"/>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“重视历史、研究历史、借鉴历史，可以给人类带来很多了解昨天、把握今天、开创明天的智慧。”</a:t>
            </a:r>
            <a:endParaRPr lang="zh-CN" altLang="en-US" sz="1600" dirty="0">
              <a:solidFill>
                <a:srgbClr val="C00000"/>
              </a:solidFill>
              <a:latin typeface="微软雅黑" pitchFamily="34" charset="-122"/>
              <a:ea typeface="微软雅黑" pitchFamily="34" charset="-122"/>
            </a:endParaRPr>
          </a:p>
        </p:txBody>
      </p:sp>
      <p:sp>
        <p:nvSpPr>
          <p:cNvPr id="34" name="矩形: 圆角 26"/>
          <p:cNvSpPr/>
          <p:nvPr/>
        </p:nvSpPr>
        <p:spPr>
          <a:xfrm>
            <a:off x="838622" y="3881579"/>
            <a:ext cx="2674583"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itchFamily="34" charset="-122"/>
                <a:ea typeface="微软雅黑" pitchFamily="34" charset="-122"/>
                <a:cs typeface="宋体" pitchFamily="2" charset="-122"/>
              </a:rPr>
              <a:t>一脉相承</a:t>
            </a:r>
            <a:endParaRPr lang="zh-CN" altLang="en-US" sz="2000" b="1" dirty="0">
              <a:solidFill>
                <a:schemeClr val="bg1"/>
              </a:solidFill>
              <a:latin typeface="微软雅黑" pitchFamily="34" charset="-122"/>
              <a:ea typeface="微软雅黑" pitchFamily="34" charset="-122"/>
              <a:cs typeface="宋体" pitchFamily="2" charset="-122"/>
            </a:endParaRPr>
          </a:p>
        </p:txBody>
      </p:sp>
      <p:sp>
        <p:nvSpPr>
          <p:cNvPr id="35" name="矩形: 圆角 27"/>
          <p:cNvSpPr/>
          <p:nvPr/>
        </p:nvSpPr>
        <p:spPr>
          <a:xfrm>
            <a:off x="838622" y="4854660"/>
            <a:ext cx="2674583"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itchFamily="34" charset="-122"/>
                <a:ea typeface="微软雅黑" pitchFamily="34" charset="-122"/>
                <a:cs typeface="宋体" pitchFamily="2" charset="-122"/>
              </a:rPr>
              <a:t>习近平总书记强调</a:t>
            </a:r>
            <a:endParaRPr lang="zh-CN" altLang="en-US" sz="2000" b="1" dirty="0">
              <a:solidFill>
                <a:schemeClr val="bg1"/>
              </a:solidFill>
              <a:latin typeface="微软雅黑" pitchFamily="34" charset="-122"/>
              <a:ea typeface="微软雅黑" pitchFamily="34" charset="-122"/>
              <a:cs typeface="宋体" pitchFamily="2" charset="-122"/>
            </a:endParaRPr>
          </a:p>
        </p:txBody>
      </p:sp>
      <p:sp>
        <p:nvSpPr>
          <p:cNvPr id="36" name="箭头: V 形 30"/>
          <p:cNvSpPr/>
          <p:nvPr/>
        </p:nvSpPr>
        <p:spPr>
          <a:xfrm flipV="1">
            <a:off x="3758433" y="3672040"/>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cxnSp>
        <p:nvCxnSpPr>
          <p:cNvPr id="37" name="直接连接符 36"/>
          <p:cNvCxnSpPr/>
          <p:nvPr/>
        </p:nvCxnSpPr>
        <p:spPr>
          <a:xfrm>
            <a:off x="2631928" y="4647500"/>
            <a:ext cx="568848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631928" y="5612787"/>
            <a:ext cx="568848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9" name="箭头: V 形 35"/>
          <p:cNvSpPr/>
          <p:nvPr/>
        </p:nvSpPr>
        <p:spPr>
          <a:xfrm flipV="1">
            <a:off x="3690511" y="5053788"/>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44" name="矩形 43"/>
          <p:cNvSpPr/>
          <p:nvPr/>
        </p:nvSpPr>
        <p:spPr>
          <a:xfrm>
            <a:off x="838622" y="1773610"/>
            <a:ext cx="10134698" cy="10376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latin typeface="微软雅黑" panose="020B0503020204020204" pitchFamily="34" charset="-122"/>
                <a:ea typeface="微软雅黑" panose="020B0503020204020204" pitchFamily="34" charset="-122"/>
              </a:rPr>
              <a:t>树立历史眼光</a:t>
            </a:r>
            <a:endParaRPr lang="zh-CN" altLang="en-US" sz="4400" b="1" dirty="0">
              <a:latin typeface="微软雅黑" panose="020B0503020204020204" pitchFamily="34" charset="-122"/>
              <a:ea typeface="微软雅黑" panose="020B0503020204020204" pitchFamily="34" charset="-122"/>
            </a:endParaRPr>
          </a:p>
        </p:txBody>
      </p:sp>
      <p:sp>
        <p:nvSpPr>
          <p:cNvPr id="45" name="矩形: 圆角 26"/>
          <p:cNvSpPr/>
          <p:nvPr/>
        </p:nvSpPr>
        <p:spPr>
          <a:xfrm>
            <a:off x="838622" y="2981151"/>
            <a:ext cx="2674583"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smtClean="0">
                <a:solidFill>
                  <a:schemeClr val="bg1"/>
                </a:solidFill>
                <a:latin typeface="微软雅黑" pitchFamily="34" charset="-122"/>
                <a:ea typeface="微软雅黑" pitchFamily="34" charset="-122"/>
                <a:cs typeface="宋体" pitchFamily="2" charset="-122"/>
              </a:rPr>
              <a:t>以</a:t>
            </a:r>
            <a:r>
              <a:rPr lang="zh-CN" altLang="en-US" sz="2000" b="1" dirty="0">
                <a:solidFill>
                  <a:schemeClr val="bg1"/>
                </a:solidFill>
                <a:latin typeface="微软雅黑" pitchFamily="34" charset="-122"/>
                <a:ea typeface="微软雅黑" pitchFamily="34" charset="-122"/>
                <a:cs typeface="宋体" pitchFamily="2" charset="-122"/>
              </a:rPr>
              <a:t>史为鉴</a:t>
            </a:r>
            <a:endParaRPr lang="zh-CN" altLang="en-US" sz="2000" b="1" dirty="0">
              <a:solidFill>
                <a:schemeClr val="bg1"/>
              </a:solidFill>
              <a:latin typeface="微软雅黑" pitchFamily="34" charset="-122"/>
              <a:ea typeface="微软雅黑" pitchFamily="34" charset="-122"/>
              <a:cs typeface="宋体" pitchFamily="2" charset="-122"/>
            </a:endParaRPr>
          </a:p>
        </p:txBody>
      </p:sp>
      <p:sp>
        <p:nvSpPr>
          <p:cNvPr id="46" name="矩形 45"/>
          <p:cNvSpPr/>
          <p:nvPr/>
        </p:nvSpPr>
        <p:spPr>
          <a:xfrm>
            <a:off x="3963064" y="5666516"/>
            <a:ext cx="4686231" cy="830997"/>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入思考中坚定“四个自信”，增强开拓前进的勇气和力量，自觉按照历史规律和历史发展的辩证法，做好现实工作，更好走向未来。</a:t>
            </a:r>
            <a:endParaRPr lang="zh-CN" altLang="en-US" sz="1600" dirty="0">
              <a:solidFill>
                <a:srgbClr val="C00000"/>
              </a:solidFill>
              <a:latin typeface="微软雅黑" pitchFamily="34" charset="-122"/>
              <a:ea typeface="微软雅黑" pitchFamily="34" charset="-122"/>
            </a:endParaRPr>
          </a:p>
        </p:txBody>
      </p:sp>
      <p:sp>
        <p:nvSpPr>
          <p:cNvPr id="47" name="矩形: 圆角 27"/>
          <p:cNvSpPr/>
          <p:nvPr/>
        </p:nvSpPr>
        <p:spPr>
          <a:xfrm>
            <a:off x="838622" y="5766218"/>
            <a:ext cx="2674583"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itchFamily="34" charset="-122"/>
                <a:ea typeface="微软雅黑" pitchFamily="34" charset="-122"/>
                <a:cs typeface="宋体" pitchFamily="2" charset="-122"/>
              </a:rPr>
              <a:t>坚定“四个自信”</a:t>
            </a:r>
            <a:endParaRPr lang="zh-CN" altLang="en-US" sz="2000" b="1" dirty="0">
              <a:solidFill>
                <a:schemeClr val="bg1"/>
              </a:solidFill>
              <a:latin typeface="微软雅黑" pitchFamily="34" charset="-122"/>
              <a:ea typeface="微软雅黑" pitchFamily="34" charset="-122"/>
              <a:cs typeface="宋体" pitchFamily="2" charset="-122"/>
            </a:endParaRPr>
          </a:p>
        </p:txBody>
      </p:sp>
      <p:cxnSp>
        <p:nvCxnSpPr>
          <p:cNvPr id="50" name="直接连接符 49"/>
          <p:cNvCxnSpPr/>
          <p:nvPr/>
        </p:nvCxnSpPr>
        <p:spPr>
          <a:xfrm>
            <a:off x="2631928" y="6524345"/>
            <a:ext cx="5688481"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1" name="箭头: V 形 35"/>
          <p:cNvSpPr/>
          <p:nvPr/>
        </p:nvSpPr>
        <p:spPr>
          <a:xfrm flipV="1">
            <a:off x="3690511" y="5965346"/>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pic>
        <p:nvPicPr>
          <p:cNvPr id="52" name="图片 51"/>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696137" y="3192031"/>
            <a:ext cx="2274655" cy="3262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7564656"/>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randombar(horizontal)">
                                      <p:cBhvr>
                                        <p:cTn id="14" dur="500"/>
                                        <p:tgtEl>
                                          <p:spTgt spid="4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par>
                                <p:cTn id="18" presetID="22" presetClass="entr" presetSubtype="8"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1000"/>
                                        <p:tgtEl>
                                          <p:spTgt spid="3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randombar(horizontal)">
                                      <p:cBhvr>
                                        <p:cTn id="26" dur="500"/>
                                        <p:tgtEl>
                                          <p:spTgt spid="3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par>
                                <p:cTn id="30" presetID="22" presetClass="entr" presetSubtype="8"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1000"/>
                                        <p:tgtEl>
                                          <p:spTgt spid="3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randombar(horizontal)">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down)">
                                      <p:cBhvr>
                                        <p:cTn id="41" dur="500"/>
                                        <p:tgtEl>
                                          <p:spTgt spid="51"/>
                                        </p:tgtEl>
                                      </p:cBhvr>
                                    </p:animEffect>
                                  </p:childTnLst>
                                </p:cTn>
                              </p:par>
                              <p:par>
                                <p:cTn id="42" presetID="22" presetClass="entr" presetSubtype="8"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1000"/>
                                        <p:tgtEl>
                                          <p:spTgt spid="46"/>
                                        </p:tgtEl>
                                      </p:cBhvr>
                                    </p:animEffect>
                                  </p:childTnLst>
                                </p:cTn>
                              </p:par>
                              <p:par>
                                <p:cTn id="48" presetID="53" presetClass="entr" presetSubtype="16"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p:cTn id="50" dur="1000" fill="hold"/>
                                        <p:tgtEl>
                                          <p:spTgt spid="52"/>
                                        </p:tgtEl>
                                        <p:attrNameLst>
                                          <p:attrName>ppt_w</p:attrName>
                                        </p:attrNameLst>
                                      </p:cBhvr>
                                      <p:tavLst>
                                        <p:tav tm="0">
                                          <p:val>
                                            <p:fltVal val="0"/>
                                          </p:val>
                                        </p:tav>
                                        <p:tav tm="100000">
                                          <p:val>
                                            <p:strVal val="#ppt_w"/>
                                          </p:val>
                                        </p:tav>
                                      </p:tavLst>
                                    </p:anim>
                                    <p:anim calcmode="lin" valueType="num">
                                      <p:cBhvr>
                                        <p:cTn id="51" dur="1000" fill="hold"/>
                                        <p:tgtEl>
                                          <p:spTgt spid="52"/>
                                        </p:tgtEl>
                                        <p:attrNameLst>
                                          <p:attrName>ppt_h</p:attrName>
                                        </p:attrNameLst>
                                      </p:cBhvr>
                                      <p:tavLst>
                                        <p:tav tm="0">
                                          <p:val>
                                            <p:fltVal val="0"/>
                                          </p:val>
                                        </p:tav>
                                        <p:tav tm="100000">
                                          <p:val>
                                            <p:strVal val="#ppt_h"/>
                                          </p:val>
                                        </p:tav>
                                      </p:tavLst>
                                    </p:anim>
                                    <p:animEffect transition="in" filter="fade">
                                      <p:cBhvr>
                                        <p:cTn id="52" dur="10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barn(inVertical)">
                                      <p:cBhvr>
                                        <p:cTn id="57" dur="1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32" grpId="0"/>
      <p:bldP spid="33" grpId="0"/>
      <p:bldP spid="34" grpId="0" animBg="1"/>
      <p:bldP spid="35" grpId="0" animBg="1"/>
      <p:bldP spid="36" grpId="0" animBg="1"/>
      <p:bldP spid="39" grpId="0" animBg="1"/>
      <p:bldP spid="44" grpId="0" animBg="1"/>
      <p:bldP spid="45" grpId="0" animBg="1"/>
      <p:bldP spid="46" grpId="0"/>
      <p:bldP spid="47"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732337" cy="523220"/>
            <a:chOff x="2422798" y="2519063"/>
            <a:chExt cx="8732337"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19063"/>
              <a:ext cx="8084265"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4" name="圆角矩形 13"/>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9" name="组合 8"/>
          <p:cNvGrpSpPr/>
          <p:nvPr/>
        </p:nvGrpSpPr>
        <p:grpSpPr>
          <a:xfrm>
            <a:off x="982638" y="1771826"/>
            <a:ext cx="10153128" cy="1060713"/>
            <a:chOff x="5464196" y="2123868"/>
            <a:chExt cx="10153128" cy="1060713"/>
          </a:xfrm>
        </p:grpSpPr>
        <p:sp>
          <p:nvSpPr>
            <p:cNvPr id="10" name="矩形 9"/>
            <p:cNvSpPr/>
            <p:nvPr/>
          </p:nvSpPr>
          <p:spPr>
            <a:xfrm>
              <a:off x="5464196" y="2133650"/>
              <a:ext cx="1015312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848572" y="2123868"/>
              <a:ext cx="4752528" cy="906915"/>
            </a:xfrm>
            <a:prstGeom prst="rect">
              <a:avLst/>
            </a:prstGeom>
            <a:noFill/>
          </p:spPr>
          <p:txBody>
            <a:bodyPr wrap="square" rtlCol="0">
              <a:spAutoFit/>
            </a:bodyPr>
            <a:lstStyle/>
            <a:p>
              <a:pPr>
                <a:lnSpc>
                  <a:spcPct val="150000"/>
                </a:lnSpc>
              </a:pPr>
              <a:r>
                <a:rPr lang="zh-CN" altLang="en-US" sz="4000" dirty="0">
                  <a:solidFill>
                    <a:schemeClr val="bg1"/>
                  </a:solidFill>
                  <a:latin typeface="微软雅黑" panose="020B0503020204020204" pitchFamily="82" charset="2"/>
                  <a:ea typeface="微软雅黑" panose="020B0503020204020204" pitchFamily="82" charset="2"/>
                </a:rPr>
                <a:t>强化理论思维</a:t>
              </a:r>
              <a:endParaRPr lang="zh-CN" altLang="en-US" sz="4000" dirty="0">
                <a:solidFill>
                  <a:schemeClr val="bg1"/>
                </a:solidFill>
                <a:latin typeface="微软雅黑" panose="020B0503020204020204" pitchFamily="82" charset="2"/>
                <a:ea typeface="微软雅黑" panose="020B0503020204020204" pitchFamily="82" charset="2"/>
              </a:endParaRPr>
            </a:p>
          </p:txBody>
        </p:sp>
      </p:grpSp>
      <p:sp>
        <p:nvSpPr>
          <p:cNvPr id="12" name="矩形 11"/>
          <p:cNvSpPr/>
          <p:nvPr/>
        </p:nvSpPr>
        <p:spPr>
          <a:xfrm>
            <a:off x="910631" y="3069847"/>
            <a:ext cx="5832648" cy="3416320"/>
          </a:xfrm>
          <a:prstGeom prst="rect">
            <a:avLst/>
          </a:prstGeom>
        </p:spPr>
        <p:txBody>
          <a:bodyPr wrap="square">
            <a:spAutoFit/>
          </a:bodyPr>
          <a:lstStyle/>
          <a:p>
            <a:pPr algn="just">
              <a:lnSpc>
                <a:spcPct val="150000"/>
              </a:lnSpc>
            </a:pP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新时代坚持和发展中国特色社会主义，必须重视理论的作用，增强理论自信和战略定力。</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习近平总书记指出，“面对着十分复杂的国内外环境，肩负着繁重的执政使命，如果缺乏理论思维的有力支撑，是难以战胜各种风险和困难的，也是难以不断前进的”。理论上透彻明白，政治上行动上才会清醒坚定。</a:t>
            </a:r>
            <a:r>
              <a:rPr lang="zh-CN" altLang="en-US"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领导干部要有更高的政治站位、更强的政治意识，必须要有更高的马克思主义理论水平和理论思维能力，更加自觉地坚持和运用辩证唯物主义世界观和方法论，不断增强工作的原则性、系统性、预见性和创造性。</a:t>
            </a:r>
            <a:endParaRPr lang="zh-CN" altLang="en-US"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7031310" y="3351531"/>
            <a:ext cx="4012839" cy="26415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93225997"/>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0-#ppt_w/2"/>
                                          </p:val>
                                        </p:tav>
                                        <p:tav tm="100000">
                                          <p:val>
                                            <p:strVal val="#ppt_x"/>
                                          </p:val>
                                        </p:tav>
                                      </p:tavLst>
                                    </p:anim>
                                    <p:anim calcmode="lin" valueType="num">
                                      <p:cBhvr additive="base">
                                        <p:cTn id="8" dur="1300" fill="hold"/>
                                        <p:tgtEl>
                                          <p:spTgt spid="9"/>
                                        </p:tgtEl>
                                        <p:attrNameLst>
                                          <p:attrName>ppt_y</p:attrName>
                                        </p:attrNameLst>
                                      </p:cBhvr>
                                      <p:tavLst>
                                        <p:tav tm="0">
                                          <p:val>
                                            <p:strVal val="#ppt_y"/>
                                          </p:val>
                                        </p:tav>
                                        <p:tav tm="100000">
                                          <p:val>
                                            <p:strVal val="#ppt_y"/>
                                          </p:val>
                                        </p:tav>
                                      </p:tavLst>
                                    </p:anim>
                                  </p:childTnLst>
                                </p:cTn>
                              </p:par>
                              <p:par>
                                <p:cTn id="9" presetID="31" presetClass="entr" presetSubtype="0" fill="hold" grpId="0" nodeType="withEffect">
                                  <p:stCondLst>
                                    <p:cond delay="800"/>
                                  </p:stCondLst>
                                  <p:iterate type="lt">
                                    <p:tmPct val="1127"/>
                                  </p:iterate>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par>
                                <p:cTn id="15" presetID="3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700" fill="hold"/>
                                        <p:tgtEl>
                                          <p:spTgt spid="13"/>
                                        </p:tgtEl>
                                        <p:attrNameLst>
                                          <p:attrName>ppt_w</p:attrName>
                                        </p:attrNameLst>
                                      </p:cBhvr>
                                      <p:tavLst>
                                        <p:tav tm="0">
                                          <p:val>
                                            <p:fltVal val="0"/>
                                          </p:val>
                                        </p:tav>
                                        <p:tav tm="100000">
                                          <p:val>
                                            <p:strVal val="#ppt_w"/>
                                          </p:val>
                                        </p:tav>
                                      </p:tavLst>
                                    </p:anim>
                                    <p:anim calcmode="lin" valueType="num">
                                      <p:cBhvr>
                                        <p:cTn id="18" dur="1700" fill="hold"/>
                                        <p:tgtEl>
                                          <p:spTgt spid="13"/>
                                        </p:tgtEl>
                                        <p:attrNameLst>
                                          <p:attrName>ppt_h</p:attrName>
                                        </p:attrNameLst>
                                      </p:cBhvr>
                                      <p:tavLst>
                                        <p:tav tm="0">
                                          <p:val>
                                            <p:fltVal val="0"/>
                                          </p:val>
                                        </p:tav>
                                        <p:tav tm="100000">
                                          <p:val>
                                            <p:strVal val="#ppt_h"/>
                                          </p:val>
                                        </p:tav>
                                      </p:tavLst>
                                    </p:anim>
                                    <p:anim calcmode="lin" valueType="num">
                                      <p:cBhvr>
                                        <p:cTn id="19" dur="1700" fill="hold"/>
                                        <p:tgtEl>
                                          <p:spTgt spid="13"/>
                                        </p:tgtEl>
                                        <p:attrNameLst>
                                          <p:attrName>style.rotation</p:attrName>
                                        </p:attrNameLst>
                                      </p:cBhvr>
                                      <p:tavLst>
                                        <p:tav tm="0">
                                          <p:val>
                                            <p:fltVal val="90"/>
                                          </p:val>
                                        </p:tav>
                                        <p:tav tm="100000">
                                          <p:val>
                                            <p:fltVal val="0"/>
                                          </p:val>
                                        </p:tav>
                                      </p:tavLst>
                                    </p:anim>
                                    <p:animEffect transition="in" filter="fade">
                                      <p:cBhvr>
                                        <p:cTn id="20" dur="17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590521" cy="523220"/>
            <a:chOff x="2422798" y="2528257"/>
            <a:chExt cx="8590521"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29055" y="2528257"/>
              <a:ext cx="8084264"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flipH="1">
            <a:off x="910630" y="2002017"/>
            <a:ext cx="3382552" cy="4171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2" name="组合 11"/>
          <p:cNvGrpSpPr/>
          <p:nvPr/>
        </p:nvGrpSpPr>
        <p:grpSpPr>
          <a:xfrm>
            <a:off x="4713008" y="1998481"/>
            <a:ext cx="6965992" cy="1054467"/>
            <a:chOff x="5464196" y="2130114"/>
            <a:chExt cx="6085923" cy="1054467"/>
          </a:xfrm>
        </p:grpSpPr>
        <p:sp>
          <p:nvSpPr>
            <p:cNvPr id="13" name="矩形 12"/>
            <p:cNvSpPr/>
            <p:nvPr/>
          </p:nvSpPr>
          <p:spPr>
            <a:xfrm>
              <a:off x="5464196" y="2133650"/>
              <a:ext cx="5503799"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797591" y="2130114"/>
              <a:ext cx="4752528" cy="906915"/>
            </a:xfrm>
            <a:prstGeom prst="rect">
              <a:avLst/>
            </a:prstGeom>
            <a:noFill/>
          </p:spPr>
          <p:txBody>
            <a:bodyPr wrap="square" rtlCol="0">
              <a:spAutoFit/>
            </a:bodyPr>
            <a:lstStyle/>
            <a:p>
              <a:pPr>
                <a:lnSpc>
                  <a:spcPct val="150000"/>
                </a:lnSpc>
              </a:pPr>
              <a:r>
                <a:rPr lang="zh-CN" altLang="en-US" sz="4000" dirty="0">
                  <a:solidFill>
                    <a:schemeClr val="bg1"/>
                  </a:solidFill>
                  <a:latin typeface="微软雅黑" panose="020B0503020204020204" pitchFamily="82" charset="2"/>
                  <a:ea typeface="微软雅黑" panose="020B0503020204020204" pitchFamily="82" charset="2"/>
                </a:rPr>
                <a:t>增强大局观念</a:t>
              </a:r>
              <a:endParaRPr lang="zh-CN" altLang="en-US" sz="4000" dirty="0">
                <a:solidFill>
                  <a:schemeClr val="bg1"/>
                </a:solidFill>
                <a:latin typeface="微软雅黑" panose="020B0503020204020204" pitchFamily="82" charset="2"/>
                <a:ea typeface="微软雅黑" panose="020B0503020204020204" pitchFamily="82" charset="2"/>
              </a:endParaRPr>
            </a:p>
          </p:txBody>
        </p:sp>
      </p:grpSp>
      <p:sp>
        <p:nvSpPr>
          <p:cNvPr id="18" name="矩形 17"/>
          <p:cNvSpPr/>
          <p:nvPr/>
        </p:nvSpPr>
        <p:spPr>
          <a:xfrm>
            <a:off x="4733954" y="3123433"/>
            <a:ext cx="6278743" cy="2264851"/>
          </a:xfrm>
          <a:prstGeom prst="rect">
            <a:avLst/>
          </a:prstGeom>
        </p:spPr>
        <p:txBody>
          <a:bodyPr wrap="square">
            <a:spAutoFit/>
          </a:bodyPr>
          <a:lstStyle/>
          <a:p>
            <a:pPr algn="just">
              <a:lnSpc>
                <a:spcPct val="150000"/>
              </a:lnSpc>
            </a:pP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大局观念和全局意识，反映的是全面的和普遍联系的唯物辩证法基本观点。</a:t>
            </a:r>
            <a:r>
              <a:rPr lang="zh-CN" altLang="en-US"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牢固树立大局意识</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是做好一切工作的前提和基础，是我们党的优良传统和政治优势。决胜全面建成小康社会、开启全面建设社会主义现代化国家新征程，领导干部必须牢固树立“四个意识”，增强大局观和全局观，自觉站在党和国家大局上想问题、看问题，做到</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认清大局、看透大局、服务大局、贡献大局。</a:t>
            </a:r>
            <a:endPar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圆角矩形 18"/>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25" name="组合 24"/>
          <p:cNvGrpSpPr/>
          <p:nvPr/>
        </p:nvGrpSpPr>
        <p:grpSpPr>
          <a:xfrm>
            <a:off x="4750176" y="5434959"/>
            <a:ext cx="6273258" cy="738664"/>
            <a:chOff x="5464197" y="2040301"/>
            <a:chExt cx="5480707" cy="738664"/>
          </a:xfrm>
        </p:grpSpPr>
        <p:sp>
          <p:nvSpPr>
            <p:cNvPr id="26" name="矩形 25"/>
            <p:cNvSpPr/>
            <p:nvPr/>
          </p:nvSpPr>
          <p:spPr>
            <a:xfrm>
              <a:off x="5464197" y="2133650"/>
              <a:ext cx="5480707" cy="64531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90765" y="2040301"/>
              <a:ext cx="5454139" cy="738664"/>
            </a:xfrm>
            <a:prstGeom prst="rect">
              <a:avLst/>
            </a:prstGeom>
            <a:noFill/>
          </p:spPr>
          <p:txBody>
            <a:bodyPr wrap="square" rtlCol="0">
              <a:spAutoFit/>
            </a:bodyPr>
            <a:lstStyle/>
            <a:p>
              <a:pPr>
                <a:lnSpc>
                  <a:spcPct val="150000"/>
                </a:lnSpc>
              </a:pPr>
              <a:r>
                <a:rPr lang="zh-CN" altLang="en-US" sz="2800" dirty="0">
                  <a:solidFill>
                    <a:schemeClr val="bg1"/>
                  </a:solidFill>
                  <a:latin typeface="微软雅黑" panose="020B0503020204020204" pitchFamily="82" charset="2"/>
                  <a:ea typeface="微软雅黑" panose="020B0503020204020204" pitchFamily="82" charset="2"/>
                </a:rPr>
                <a:t>“先谋于局，后谋于略，略从局出”</a:t>
              </a:r>
              <a:endParaRPr lang="zh-CN" altLang="en-US" sz="2800" dirty="0">
                <a:solidFill>
                  <a:schemeClr val="bg1"/>
                </a:solidFill>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24432794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90"/>
                                          </p:val>
                                        </p:tav>
                                        <p:tav tm="100000">
                                          <p:val>
                                            <p:fltVal val="0"/>
                                          </p:val>
                                        </p:tav>
                                      </p:tavLst>
                                    </p:anim>
                                    <p:animEffect transition="in" filter="fade">
                                      <p:cBhvr>
                                        <p:cTn id="10" dur="1500"/>
                                        <p:tgtEl>
                                          <p:spTgt spid="2"/>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750" fill="hold"/>
                                        <p:tgtEl>
                                          <p:spTgt spid="12"/>
                                        </p:tgtEl>
                                        <p:attrNameLst>
                                          <p:attrName>ppt_x</p:attrName>
                                        </p:attrNameLst>
                                      </p:cBhvr>
                                      <p:tavLst>
                                        <p:tav tm="0">
                                          <p:val>
                                            <p:strVal val="0-#ppt_w/2"/>
                                          </p:val>
                                        </p:tav>
                                        <p:tav tm="100000">
                                          <p:val>
                                            <p:strVal val="#ppt_x"/>
                                          </p:val>
                                        </p:tav>
                                      </p:tavLst>
                                    </p:anim>
                                    <p:anim calcmode="lin" valueType="num">
                                      <p:cBhvr additive="base">
                                        <p:cTn id="14" dur="1750" fill="hold"/>
                                        <p:tgtEl>
                                          <p:spTgt spid="12"/>
                                        </p:tgtEl>
                                        <p:attrNameLst>
                                          <p:attrName>ppt_y</p:attrName>
                                        </p:attrNameLst>
                                      </p:cBhvr>
                                      <p:tavLst>
                                        <p:tav tm="0">
                                          <p:val>
                                            <p:strVal val="#ppt_y"/>
                                          </p:val>
                                        </p:tav>
                                        <p:tav tm="100000">
                                          <p:val>
                                            <p:strVal val="#ppt_y"/>
                                          </p:val>
                                        </p:tav>
                                      </p:tavLst>
                                    </p:anim>
                                  </p:childTnLst>
                                </p:cTn>
                              </p:par>
                              <p:par>
                                <p:cTn id="15" presetID="31" presetClass="entr" presetSubtype="0" fill="hold" grpId="0" nodeType="withEffect">
                                  <p:stCondLst>
                                    <p:cond delay="800"/>
                                  </p:stCondLst>
                                  <p:iterate type="lt">
                                    <p:tmPct val="1127"/>
                                  </p:iterate>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style.rotation</p:attrName>
                                        </p:attrNameLst>
                                      </p:cBhvr>
                                      <p:tavLst>
                                        <p:tav tm="0">
                                          <p:val>
                                            <p:fltVal val="90"/>
                                          </p:val>
                                        </p:tav>
                                        <p:tav tm="100000">
                                          <p:val>
                                            <p:fltVal val="0"/>
                                          </p:val>
                                        </p:tav>
                                      </p:tavLst>
                                    </p:anim>
                                    <p:animEffect transition="in" filter="fade">
                                      <p:cBhvr>
                                        <p:cTn id="20" dur="1000"/>
                                        <p:tgtEl>
                                          <p:spTgt spid="18"/>
                                        </p:tgtEl>
                                      </p:cBhvr>
                                    </p:animEffect>
                                  </p:childTnLst>
                                </p:cTn>
                              </p:par>
                              <p:par>
                                <p:cTn id="21" presetID="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750" fill="hold"/>
                                        <p:tgtEl>
                                          <p:spTgt spid="25"/>
                                        </p:tgtEl>
                                        <p:attrNameLst>
                                          <p:attrName>ppt_x</p:attrName>
                                        </p:attrNameLst>
                                      </p:cBhvr>
                                      <p:tavLst>
                                        <p:tav tm="0">
                                          <p:val>
                                            <p:strVal val="0-#ppt_w/2"/>
                                          </p:val>
                                        </p:tav>
                                        <p:tav tm="100000">
                                          <p:val>
                                            <p:strVal val="#ppt_x"/>
                                          </p:val>
                                        </p:tav>
                                      </p:tavLst>
                                    </p:anim>
                                    <p:anim calcmode="lin" valueType="num">
                                      <p:cBhvr additive="base">
                                        <p:cTn id="24" dur="17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660329" cy="523220"/>
            <a:chOff x="2422798" y="2528257"/>
            <a:chExt cx="866032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98862" y="2528257"/>
              <a:ext cx="8084265"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766614" y="1629594"/>
            <a:ext cx="10441160" cy="2523809"/>
          </a:xfrm>
          <a:prstGeom prst="rect">
            <a:avLst/>
          </a:prstGeom>
        </p:spPr>
      </p:pic>
      <p:grpSp>
        <p:nvGrpSpPr>
          <p:cNvPr id="12" name="组合 11"/>
          <p:cNvGrpSpPr/>
          <p:nvPr/>
        </p:nvGrpSpPr>
        <p:grpSpPr>
          <a:xfrm>
            <a:off x="766614" y="4205934"/>
            <a:ext cx="12889432" cy="831943"/>
            <a:chOff x="5464196" y="2013542"/>
            <a:chExt cx="12889432" cy="831943"/>
          </a:xfrm>
        </p:grpSpPr>
        <p:sp>
          <p:nvSpPr>
            <p:cNvPr id="13" name="矩形 12"/>
            <p:cNvSpPr/>
            <p:nvPr/>
          </p:nvSpPr>
          <p:spPr>
            <a:xfrm>
              <a:off x="5464196" y="2133651"/>
              <a:ext cx="10441160" cy="711834"/>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352628" y="2013542"/>
              <a:ext cx="9001000" cy="743986"/>
            </a:xfrm>
            <a:prstGeom prst="rect">
              <a:avLst/>
            </a:prstGeom>
            <a:noFill/>
          </p:spPr>
          <p:txBody>
            <a:bodyPr wrap="square" rtlCol="0">
              <a:spAutoFit/>
            </a:bodyPr>
            <a:lstStyle/>
            <a:p>
              <a:pPr>
                <a:lnSpc>
                  <a:spcPct val="150000"/>
                </a:lnSpc>
              </a:pPr>
              <a:r>
                <a:rPr lang="zh-CN" altLang="en-US" sz="3200" dirty="0">
                  <a:solidFill>
                    <a:schemeClr val="bg1"/>
                  </a:solidFill>
                  <a:latin typeface="微软雅黑" panose="020B0503020204020204" pitchFamily="82" charset="2"/>
                  <a:ea typeface="微软雅黑" panose="020B0503020204020204" pitchFamily="82" charset="2"/>
                </a:rPr>
                <a:t>丰富知识素养</a:t>
              </a:r>
              <a:endParaRPr lang="zh-CN" altLang="en-US" sz="3200" dirty="0">
                <a:solidFill>
                  <a:schemeClr val="bg1"/>
                </a:solidFill>
                <a:latin typeface="微软雅黑" panose="020B0503020204020204" pitchFamily="82" charset="2"/>
                <a:ea typeface="微软雅黑" panose="020B0503020204020204" pitchFamily="82" charset="2"/>
              </a:endParaRPr>
            </a:p>
          </p:txBody>
        </p:sp>
      </p:grpSp>
      <p:sp>
        <p:nvSpPr>
          <p:cNvPr id="15" name="矩形 14"/>
          <p:cNvSpPr/>
          <p:nvPr/>
        </p:nvSpPr>
        <p:spPr>
          <a:xfrm>
            <a:off x="766614" y="5157986"/>
            <a:ext cx="10549172" cy="1289905"/>
          </a:xfrm>
          <a:prstGeom prst="rect">
            <a:avLst/>
          </a:prstGeom>
        </p:spPr>
        <p:txBody>
          <a:bodyPr wrap="square">
            <a:spAutoFit/>
          </a:bodyPr>
          <a:lstStyle/>
          <a:p>
            <a:pPr algn="just">
              <a:lnSpc>
                <a:spcPct val="150000"/>
              </a:lnSpc>
            </a:pPr>
            <a:r>
              <a:rPr lang="zh-CN" altLang="en-US" sz="18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领导十三亿多人的社会主义大国，我们党既要政治过硬，也要本领高强。本领不是天生的，是要通过学习和实践来获得的。党员领导干部只有努力提高各方面的知识素养，自觉</a:t>
            </a:r>
            <a:r>
              <a:rPr lang="zh-CN" altLang="en-US" sz="1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学习各种科学文化知识，主动加快知识更新、优化知识结构、拓宽眼界和</a:t>
            </a:r>
            <a:r>
              <a:rPr lang="zh-CN" altLang="en-US" sz="18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视野</a:t>
            </a:r>
            <a:r>
              <a:rPr lang="zh-CN" altLang="en-US" sz="1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，才能增长才干，赢得主动、赢得优势、</a:t>
            </a:r>
            <a:r>
              <a:rPr lang="zh-CN" altLang="en-US" sz="18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赢得未来。</a:t>
            </a:r>
            <a:endParaRPr lang="zh-CN" altLang="en-US" sz="1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圆角矩形 15"/>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3338612919"/>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1000"/>
                                        <p:tgtEl>
                                          <p:spTgt spid="12"/>
                                        </p:tgtEl>
                                      </p:cBhvr>
                                    </p:animEffect>
                                  </p:childTnLst>
                                </p:cTn>
                              </p:par>
                              <p:par>
                                <p:cTn id="8" presetID="31" presetClass="entr" presetSubtype="0" fill="hold" grpId="0" nodeType="withEffect">
                                  <p:stCondLst>
                                    <p:cond delay="0"/>
                                  </p:stCondLst>
                                  <p:iterate type="lt">
                                    <p:tmPct val="1127"/>
                                  </p:iterate>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fltVal val="0"/>
                                          </p:val>
                                        </p:tav>
                                        <p:tav tm="100000">
                                          <p:val>
                                            <p:strVal val="#ppt_w"/>
                                          </p:val>
                                        </p:tav>
                                      </p:tavLst>
                                    </p:anim>
                                    <p:anim calcmode="lin" valueType="num">
                                      <p:cBhvr>
                                        <p:cTn id="11" dur="1000" fill="hold"/>
                                        <p:tgtEl>
                                          <p:spTgt spid="15"/>
                                        </p:tgtEl>
                                        <p:attrNameLst>
                                          <p:attrName>ppt_h</p:attrName>
                                        </p:attrNameLst>
                                      </p:cBhvr>
                                      <p:tavLst>
                                        <p:tav tm="0">
                                          <p:val>
                                            <p:fltVal val="0"/>
                                          </p:val>
                                        </p:tav>
                                        <p:tav tm="100000">
                                          <p:val>
                                            <p:strVal val="#ppt_h"/>
                                          </p:val>
                                        </p:tav>
                                      </p:tavLst>
                                    </p:anim>
                                    <p:anim calcmode="lin" valueType="num">
                                      <p:cBhvr>
                                        <p:cTn id="12" dur="1000" fill="hold"/>
                                        <p:tgtEl>
                                          <p:spTgt spid="15"/>
                                        </p:tgtEl>
                                        <p:attrNameLst>
                                          <p:attrName>style.rotation</p:attrName>
                                        </p:attrNameLst>
                                      </p:cBhvr>
                                      <p:tavLst>
                                        <p:tav tm="0">
                                          <p:val>
                                            <p:fltVal val="90"/>
                                          </p:val>
                                        </p:tav>
                                        <p:tav tm="100000">
                                          <p:val>
                                            <p:fltVal val="0"/>
                                          </p:val>
                                        </p:tav>
                                      </p:tavLst>
                                    </p:anim>
                                    <p:animEffect transition="in" filter="fade">
                                      <p:cBhvr>
                                        <p:cTn id="13" dur="1000"/>
                                        <p:tgtEl>
                                          <p:spTgt spid="15"/>
                                        </p:tgtEl>
                                      </p:cBhvr>
                                    </p:animEffect>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732337" cy="547802"/>
            <a:chOff x="2422798" y="2528257"/>
            <a:chExt cx="8732337" cy="547802"/>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52839"/>
              <a:ext cx="8084265"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深刻领会“六项要求”蕴含的哲学方法和科学精神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31" name="圆角矩形 30"/>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7" name="矩形 26"/>
          <p:cNvSpPr/>
          <p:nvPr/>
        </p:nvSpPr>
        <p:spPr>
          <a:xfrm>
            <a:off x="875060" y="5732605"/>
            <a:ext cx="4075985" cy="380104"/>
          </a:xfrm>
          <a:prstGeom prst="rect">
            <a:avLst/>
          </a:prstGeom>
          <a:solidFill>
            <a:srgbClr val="5F0F05"/>
          </a:solidFill>
        </p:spPr>
        <p:txBody>
          <a:bodyPr wrap="square">
            <a:spAutoFit/>
          </a:bodyPr>
          <a:lstStyle/>
          <a:p>
            <a:pPr algn="ctr">
              <a:lnSpc>
                <a:spcPts val="2400"/>
              </a:lnSpc>
            </a:pPr>
            <a:r>
              <a:rPr lang="zh-CN" altLang="en-US" sz="1867" b="1" dirty="0">
                <a:solidFill>
                  <a:schemeClr val="bg1"/>
                </a:solidFill>
                <a:latin typeface="微软雅黑" panose="020B0503020204020204" pitchFamily="34" charset="-122"/>
                <a:ea typeface="微软雅黑" panose="020B0503020204020204" pitchFamily="34" charset="-122"/>
              </a:rPr>
              <a:t>问题是时代的声音</a:t>
            </a:r>
            <a:endParaRPr lang="zh-CN" altLang="en-US" sz="1867" b="1"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61" y="3032685"/>
            <a:ext cx="4075984" cy="2503268"/>
          </a:xfrm>
          <a:prstGeom prst="rect">
            <a:avLst/>
          </a:prstGeom>
        </p:spPr>
      </p:pic>
      <p:sp>
        <p:nvSpPr>
          <p:cNvPr id="29" name="矩形 28"/>
          <p:cNvSpPr>
            <a:spLocks noChangeAspect="1"/>
          </p:cNvSpPr>
          <p:nvPr/>
        </p:nvSpPr>
        <p:spPr>
          <a:xfrm>
            <a:off x="875060" y="1989634"/>
            <a:ext cx="4075985" cy="846399"/>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b="1" dirty="0">
                <a:solidFill>
                  <a:srgbClr val="FFF8E6"/>
                </a:solidFill>
                <a:latin typeface="微软雅黑" panose="020B0503020204020204" pitchFamily="34" charset="-122"/>
                <a:ea typeface="微软雅黑" panose="020B0503020204020204" pitchFamily="34" charset="-122"/>
              </a:rPr>
              <a:t>坚持问题导向</a:t>
            </a:r>
            <a:r>
              <a:rPr lang="zh-CN" altLang="en-US" sz="3733" b="1" dirty="0" smtClean="0">
                <a:solidFill>
                  <a:srgbClr val="FFF8E6"/>
                </a:solidFill>
                <a:latin typeface="微软雅黑" panose="020B0503020204020204" pitchFamily="34" charset="-122"/>
                <a:ea typeface="微软雅黑" panose="020B0503020204020204" pitchFamily="34" charset="-122"/>
              </a:rPr>
              <a:t>未来</a:t>
            </a:r>
            <a:endParaRPr lang="zh-CN" altLang="en-US" sz="3733" b="1" dirty="0">
              <a:solidFill>
                <a:srgbClr val="FFF8E6"/>
              </a:solidFill>
              <a:latin typeface="微软雅黑" panose="020B0503020204020204" pitchFamily="34" charset="-122"/>
              <a:ea typeface="微软雅黑" panose="020B0503020204020204" pitchFamily="34" charset="-122"/>
            </a:endParaRPr>
          </a:p>
        </p:txBody>
      </p:sp>
      <p:sp>
        <p:nvSpPr>
          <p:cNvPr id="30" name="矩形 29"/>
          <p:cNvSpPr/>
          <p:nvPr/>
        </p:nvSpPr>
        <p:spPr>
          <a:xfrm>
            <a:off x="5231110" y="1989633"/>
            <a:ext cx="5904656" cy="412307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499404" y="2180081"/>
            <a:ext cx="5368068" cy="3742178"/>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问题是时代的声音。坚持问题导向是马克思主义的鲜明特点。只有不断发现问题、解决问题，党和人民事业才能不断实现新发展。习近平总书记强调，“要有强烈的问题意识，以重大问题为导向，抓住关键问题进一步研究思考，着力推动解决我国发展面临的一系列突出矛盾和问题。”问题是实践的起点、创新的起点，抓住问题就能抓住经济社会发展的“牛鼻子”。各级领导干部要具有发现问题的敏锐、正视问题的清醒、解决问题的自觉，敢于并善于发现、分析和解决本单位、本地区存在的矛盾和问题，不断开创事业发展新局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053572"/>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750" fill="hold"/>
                                        <p:tgtEl>
                                          <p:spTgt spid="28"/>
                                        </p:tgtEl>
                                        <p:attrNameLst>
                                          <p:attrName>ppt_w</p:attrName>
                                        </p:attrNameLst>
                                      </p:cBhvr>
                                      <p:tavLst>
                                        <p:tav tm="0">
                                          <p:val>
                                            <p:fltVal val="0"/>
                                          </p:val>
                                        </p:tav>
                                        <p:tav tm="100000">
                                          <p:val>
                                            <p:strVal val="#ppt_w"/>
                                          </p:val>
                                        </p:tav>
                                      </p:tavLst>
                                    </p:anim>
                                    <p:anim calcmode="lin" valueType="num">
                                      <p:cBhvr>
                                        <p:cTn id="13" dur="750" fill="hold"/>
                                        <p:tgtEl>
                                          <p:spTgt spid="28"/>
                                        </p:tgtEl>
                                        <p:attrNameLst>
                                          <p:attrName>ppt_h</p:attrName>
                                        </p:attrNameLst>
                                      </p:cBhvr>
                                      <p:tavLst>
                                        <p:tav tm="0">
                                          <p:val>
                                            <p:fltVal val="0"/>
                                          </p:val>
                                        </p:tav>
                                        <p:tav tm="100000">
                                          <p:val>
                                            <p:strVal val="#ppt_h"/>
                                          </p:val>
                                        </p:tav>
                                      </p:tavLst>
                                    </p:anim>
                                  </p:childTnLst>
                                </p:cTn>
                              </p:par>
                              <p:par>
                                <p:cTn id="14" presetID="1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750"/>
                                        <p:tgtEl>
                                          <p:spTgt spid="27"/>
                                        </p:tgtEl>
                                        <p:attrNameLst>
                                          <p:attrName>ppt_y</p:attrName>
                                        </p:attrNameLst>
                                      </p:cBhvr>
                                      <p:tavLst>
                                        <p:tav tm="0">
                                          <p:val>
                                            <p:strVal val="#ppt_y+#ppt_h*1.125000"/>
                                          </p:val>
                                        </p:tav>
                                        <p:tav tm="100000">
                                          <p:val>
                                            <p:strVal val="#ppt_y"/>
                                          </p:val>
                                        </p:tav>
                                      </p:tavLst>
                                    </p:anim>
                                    <p:animEffect transition="in" filter="wipe(up)">
                                      <p:cBhvr>
                                        <p:cTn id="17" dur="750"/>
                                        <p:tgtEl>
                                          <p:spTgt spid="27"/>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0-#ppt_w/2"/>
                                          </p:val>
                                        </p:tav>
                                        <p:tav tm="100000">
                                          <p:val>
                                            <p:strVal val="#ppt_x"/>
                                          </p:val>
                                        </p:tav>
                                      </p:tavLst>
                                    </p:anim>
                                    <p:anim calcmode="lin" valueType="num">
                                      <p:cBhvr additive="base">
                                        <p:cTn id="21" dur="1000" fill="hold"/>
                                        <p:tgtEl>
                                          <p:spTgt spid="30"/>
                                        </p:tgtEl>
                                        <p:attrNameLst>
                                          <p:attrName>ppt_y</p:attrName>
                                        </p:attrNameLst>
                                      </p:cBhvr>
                                      <p:tavLst>
                                        <p:tav tm="0">
                                          <p:val>
                                            <p:strVal val="#ppt_y"/>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randombar(horizontal)">
                                      <p:cBhvr>
                                        <p:cTn id="24" dur="11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7" grpId="0" animBg="1"/>
      <p:bldP spid="29" grpId="0" animBg="1"/>
      <p:bldP spid="30"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5527936" cy="524750"/>
            <a:chOff x="2422798" y="2528257"/>
            <a:chExt cx="5527936" cy="52475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98124" y="2529787"/>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深刻把握和运用“三对关系”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82638" y="1735912"/>
            <a:ext cx="10153128" cy="1050931"/>
            <a:chOff x="982638" y="1735912"/>
            <a:chExt cx="10153128" cy="1050931"/>
          </a:xfrm>
        </p:grpSpPr>
        <p:sp>
          <p:nvSpPr>
            <p:cNvPr id="14" name="矩形 13"/>
            <p:cNvSpPr/>
            <p:nvPr/>
          </p:nvSpPr>
          <p:spPr>
            <a:xfrm>
              <a:off x="982638" y="1735912"/>
              <a:ext cx="1015312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58620" y="1957537"/>
              <a:ext cx="9145016" cy="499624"/>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82" charset="2"/>
                  <a:ea typeface="微软雅黑" panose="020B0503020204020204" pitchFamily="82" charset="2"/>
                </a:rPr>
                <a:t>深刻把握和运用“三对关系”，以宽广视角对重大理论和实践问题进行科学审视。</a:t>
              </a:r>
              <a:endParaRPr lang="zh-CN" altLang="en-US" sz="2000" dirty="0">
                <a:solidFill>
                  <a:schemeClr val="bg1"/>
                </a:solidFill>
                <a:latin typeface="微软雅黑" panose="020B0503020204020204" pitchFamily="82" charset="2"/>
                <a:ea typeface="微软雅黑" panose="020B0503020204020204" pitchFamily="82" charset="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13" name="组合 12"/>
          <p:cNvGrpSpPr/>
          <p:nvPr/>
        </p:nvGrpSpPr>
        <p:grpSpPr>
          <a:xfrm>
            <a:off x="996906" y="3285778"/>
            <a:ext cx="7158380" cy="541069"/>
            <a:chOff x="5347608" y="1842992"/>
            <a:chExt cx="5958716" cy="733953"/>
          </a:xfrm>
        </p:grpSpPr>
        <p:sp>
          <p:nvSpPr>
            <p:cNvPr id="16" name="矩形 15"/>
            <p:cNvSpPr/>
            <p:nvPr/>
          </p:nvSpPr>
          <p:spPr>
            <a:xfrm>
              <a:off x="6294775" y="1922915"/>
              <a:ext cx="5011549" cy="626243"/>
            </a:xfrm>
            <a:prstGeom prst="rect">
              <a:avLst/>
            </a:prstGeom>
          </p:spPr>
          <p:txBody>
            <a:bodyPr wrap="square">
              <a:spAutoFit/>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历史和现实相贯通</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5347608" y="1842992"/>
              <a:ext cx="420875" cy="73395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pitchFamily="34" charset="-122"/>
                  <a:ea typeface="微软雅黑" panose="020B0503020204020204" pitchFamily="34" charset="-122"/>
                </a:rPr>
                <a:t>1</a:t>
              </a:r>
              <a:endParaRPr lang="zh-CN" altLang="en-US" sz="3000" dirty="0">
                <a:solidFill>
                  <a:schemeClr val="bg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897880" y="2561598"/>
              <a:ext cx="3154147" cy="951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175251" y="2351312"/>
              <a:ext cx="98807" cy="22563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96906" y="4365898"/>
            <a:ext cx="7158381" cy="587328"/>
            <a:chOff x="5347608" y="1780244"/>
            <a:chExt cx="5958716" cy="796701"/>
          </a:xfrm>
        </p:grpSpPr>
        <p:sp>
          <p:nvSpPr>
            <p:cNvPr id="35" name="矩形 34"/>
            <p:cNvSpPr/>
            <p:nvPr/>
          </p:nvSpPr>
          <p:spPr>
            <a:xfrm>
              <a:off x="6294775" y="1780244"/>
              <a:ext cx="5011549" cy="626241"/>
            </a:xfrm>
            <a:prstGeom prst="rect">
              <a:avLst/>
            </a:prstGeom>
          </p:spPr>
          <p:txBody>
            <a:bodyPr wrap="square">
              <a:spAutoFit/>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国际和国内相关联</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5347608" y="1842992"/>
              <a:ext cx="420875" cy="73395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schemeClr val="bg1"/>
                  </a:solidFill>
                  <a:latin typeface="微软雅黑" panose="020B0503020204020204" pitchFamily="34" charset="-122"/>
                  <a:ea typeface="微软雅黑" panose="020B0503020204020204" pitchFamily="34" charset="-122"/>
                </a:rPr>
                <a:t>2</a:t>
              </a:r>
              <a:endParaRPr lang="zh-CN" altLang="en-US" sz="3000" dirty="0">
                <a:solidFill>
                  <a:schemeClr val="bg1"/>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5897880" y="2561598"/>
              <a:ext cx="3154147" cy="951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9175251" y="2351312"/>
              <a:ext cx="98807" cy="22563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996906" y="5491905"/>
            <a:ext cx="7158379" cy="629316"/>
            <a:chOff x="5347608" y="1723287"/>
            <a:chExt cx="5958715" cy="853658"/>
          </a:xfrm>
        </p:grpSpPr>
        <p:sp>
          <p:nvSpPr>
            <p:cNvPr id="40" name="矩形 39"/>
            <p:cNvSpPr/>
            <p:nvPr/>
          </p:nvSpPr>
          <p:spPr>
            <a:xfrm>
              <a:off x="6294774" y="1723287"/>
              <a:ext cx="5011549" cy="626243"/>
            </a:xfrm>
            <a:prstGeom prst="rect">
              <a:avLst/>
            </a:prstGeom>
          </p:spPr>
          <p:txBody>
            <a:bodyPr wrap="square">
              <a:spAutoFit/>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理论和实际相结合</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5347608" y="1842992"/>
              <a:ext cx="420875" cy="73395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schemeClr val="bg1"/>
                  </a:solidFill>
                  <a:latin typeface="微软雅黑" panose="020B0503020204020204" pitchFamily="34" charset="-122"/>
                  <a:ea typeface="微软雅黑" panose="020B0503020204020204" pitchFamily="34" charset="-122"/>
                </a:rPr>
                <a:t>3</a:t>
              </a:r>
              <a:endParaRPr lang="zh-CN" altLang="en-US" sz="3000" dirty="0">
                <a:solidFill>
                  <a:schemeClr val="bg1"/>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5897880" y="2561598"/>
              <a:ext cx="3154147" cy="951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175251" y="2351312"/>
              <a:ext cx="98807" cy="225633"/>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grpSp>
      <p:sp>
        <p:nvSpPr>
          <p:cNvPr id="59" name="矩形 58"/>
          <p:cNvSpPr/>
          <p:nvPr/>
        </p:nvSpPr>
        <p:spPr>
          <a:xfrm>
            <a:off x="5966825" y="3203048"/>
            <a:ext cx="5168941" cy="303505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sp>
        <p:nvSpPr>
          <p:cNvPr id="63" name="矩形 62"/>
          <p:cNvSpPr/>
          <p:nvPr/>
        </p:nvSpPr>
        <p:spPr>
          <a:xfrm>
            <a:off x="6139035" y="3394975"/>
            <a:ext cx="4824519" cy="2677656"/>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习近平总书记在“</a:t>
            </a:r>
            <a:r>
              <a:rPr lang="en-US" altLang="zh-CN" sz="1600" dirty="0">
                <a:solidFill>
                  <a:schemeClr val="bg1"/>
                </a:solidFill>
                <a:latin typeface="微软雅黑" panose="020B0503020204020204" pitchFamily="34" charset="-122"/>
                <a:ea typeface="微软雅黑" panose="020B0503020204020204" pitchFamily="34" charset="-122"/>
              </a:rPr>
              <a:t>1·5”</a:t>
            </a:r>
            <a:r>
              <a:rPr lang="zh-CN" altLang="en-US" sz="1600" dirty="0">
                <a:solidFill>
                  <a:schemeClr val="bg1"/>
                </a:solidFill>
                <a:latin typeface="微软雅黑" panose="020B0503020204020204" pitchFamily="34" charset="-122"/>
                <a:ea typeface="微软雅黑" panose="020B0503020204020204" pitchFamily="34" charset="-122"/>
              </a:rPr>
              <a:t>重要讲话中要求，“从历史和现实相贯通、国际和国内相关联、理论和实际相结合的宽广视角，对一些重大理论和实践问题进行思考和把握”。这“三对关系”，体现了辩证唯物主义和历史唯物主义的基本观点和基本要求，是我们分析和解决当代中国现实问题必须掌握和运用的重要方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8402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p:cTn id="7" dur="1250" fill="hold"/>
                                        <p:tgtEl>
                                          <p:spTgt spid="7"/>
                                        </p:tgtEl>
                                        <p:attrNameLst>
                                          <p:attrName>ppt_w</p:attrName>
                                        </p:attrNameLst>
                                      </p:cBhvr>
                                      <p:tavLst>
                                        <p:tav tm="0">
                                          <p:val>
                                            <p:fltVal val="0"/>
                                          </p:val>
                                        </p:tav>
                                        <p:tav tm="100000">
                                          <p:val>
                                            <p:strVal val="#ppt_w"/>
                                          </p:val>
                                        </p:tav>
                                      </p:tavLst>
                                    </p:anim>
                                    <p:anim calcmode="lin" valueType="num">
                                      <p:cBhvr>
                                        <p:cTn id="8" dur="1250" fill="hold"/>
                                        <p:tgtEl>
                                          <p:spTgt spid="7"/>
                                        </p:tgtEl>
                                        <p:attrNameLst>
                                          <p:attrName>ppt_h</p:attrName>
                                        </p:attrNameLst>
                                      </p:cBhvr>
                                      <p:tavLst>
                                        <p:tav tm="0">
                                          <p:val>
                                            <p:fltVal val="0"/>
                                          </p:val>
                                        </p:tav>
                                        <p:tav tm="100000">
                                          <p:val>
                                            <p:strVal val="#ppt_h"/>
                                          </p:val>
                                        </p:tav>
                                      </p:tavLst>
                                    </p:anim>
                                    <p:animEffect transition="in" filter="fade">
                                      <p:cBhvr>
                                        <p:cTn id="9" dur="1250"/>
                                        <p:tgtEl>
                                          <p:spTgt spid="7"/>
                                        </p:tgtEl>
                                      </p:cBhvr>
                                    </p:animEffect>
                                  </p:childTnLst>
                                </p:cTn>
                              </p:par>
                            </p:childTnLst>
                          </p:cTn>
                        </p:par>
                        <p:par>
                          <p:cTn id="10" fill="hold">
                            <p:stCondLst>
                              <p:cond delay="1350"/>
                            </p:stCondLst>
                            <p:childTnLst>
                              <p:par>
                                <p:cTn id="11" presetID="2" presetClass="entr" presetSubtype="8" decel="10000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000" fill="hold"/>
                                        <p:tgtEl>
                                          <p:spTgt spid="34"/>
                                        </p:tgtEl>
                                        <p:attrNameLst>
                                          <p:attrName>ppt_x</p:attrName>
                                        </p:attrNameLst>
                                      </p:cBhvr>
                                      <p:tavLst>
                                        <p:tav tm="0">
                                          <p:val>
                                            <p:strVal val="0-#ppt_w/2"/>
                                          </p:val>
                                        </p:tav>
                                        <p:tav tm="100000">
                                          <p:val>
                                            <p:strVal val="#ppt_x"/>
                                          </p:val>
                                        </p:tav>
                                      </p:tavLst>
                                    </p:anim>
                                    <p:anim calcmode="lin" valueType="num">
                                      <p:cBhvr additive="base">
                                        <p:cTn id="18" dur="10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0-#ppt_w/2"/>
                                          </p:val>
                                        </p:tav>
                                        <p:tav tm="100000">
                                          <p:val>
                                            <p:strVal val="#ppt_x"/>
                                          </p:val>
                                        </p:tav>
                                      </p:tavLst>
                                    </p:anim>
                                    <p:anim calcmode="lin" valueType="num">
                                      <p:cBhvr additive="base">
                                        <p:cTn id="22" dur="1000" fill="hold"/>
                                        <p:tgtEl>
                                          <p:spTgt spid="39"/>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anim calcmode="lin" valueType="num">
                                      <p:cBhvr>
                                        <p:cTn id="26" dur="1000" fill="hold"/>
                                        <p:tgtEl>
                                          <p:spTgt spid="59"/>
                                        </p:tgtEl>
                                        <p:attrNameLst>
                                          <p:attrName>ppt_x</p:attrName>
                                        </p:attrNameLst>
                                      </p:cBhvr>
                                      <p:tavLst>
                                        <p:tav tm="0">
                                          <p:val>
                                            <p:strVal val="#ppt_x"/>
                                          </p:val>
                                        </p:tav>
                                        <p:tav tm="100000">
                                          <p:val>
                                            <p:strVal val="#ppt_x"/>
                                          </p:val>
                                        </p:tav>
                                      </p:tavLst>
                                    </p:anim>
                                    <p:anim calcmode="lin" valueType="num">
                                      <p:cBhvr>
                                        <p:cTn id="27" dur="1000" fill="hold"/>
                                        <p:tgtEl>
                                          <p:spTgt spid="59"/>
                                        </p:tgtEl>
                                        <p:attrNameLst>
                                          <p:attrName>ppt_y</p:attrName>
                                        </p:attrNameLst>
                                      </p:cBhvr>
                                      <p:tavLst>
                                        <p:tav tm="0">
                                          <p:val>
                                            <p:strVal val="#ppt_y+.1"/>
                                          </p:val>
                                        </p:tav>
                                        <p:tav tm="100000">
                                          <p:val>
                                            <p:strVal val="#ppt_y"/>
                                          </p:val>
                                        </p:tav>
                                      </p:tavLst>
                                    </p:anim>
                                  </p:childTnLst>
                                </p:cTn>
                              </p:par>
                              <p:par>
                                <p:cTn id="28" presetID="14" presetClass="entr" presetSubtype="1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randombar(horizontal)">
                                      <p:cBhvr>
                                        <p:cTn id="30" dur="11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9" grpId="0" animBg="1"/>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392187" cy="523220"/>
            <a:chOff x="2422798" y="2519063"/>
            <a:chExt cx="5392187"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62375" y="2519063"/>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深刻把握和运用“三对关系”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0" name="文本框 11"/>
          <p:cNvSpPr txBox="1"/>
          <p:nvPr/>
        </p:nvSpPr>
        <p:spPr>
          <a:xfrm>
            <a:off x="4126100" y="2020949"/>
            <a:ext cx="7322587" cy="561692"/>
          </a:xfrm>
          <a:prstGeom prst="rect">
            <a:avLst/>
          </a:prstGeom>
          <a:noFill/>
        </p:spPr>
        <p:txBody>
          <a:bodyPr wrap="square" lIns="68580" tIns="34290" rIns="68580" bIns="34290" rtlCol="0">
            <a:spAutoFit/>
          </a:bodyPr>
          <a:lstStyle/>
          <a:p>
            <a:pPr algn="ctr"/>
            <a:r>
              <a:rPr lang="zh-CN" altLang="en-US" sz="3200" b="1" dirty="0">
                <a:solidFill>
                  <a:srgbClr val="C00000"/>
                </a:solidFill>
                <a:effectLst>
                  <a:reflection blurRad="6350" stA="55000" endA="300" endPos="45500" dir="5400000" sy="-100000" algn="bl" rotWithShape="0"/>
                </a:effectLst>
              </a:rPr>
              <a:t>历史和现实相</a:t>
            </a:r>
            <a:r>
              <a:rPr lang="zh-CN" altLang="en-US" sz="3200" b="1" dirty="0" smtClean="0">
                <a:solidFill>
                  <a:srgbClr val="C00000"/>
                </a:solidFill>
                <a:effectLst>
                  <a:reflection blurRad="6350" stA="55000" endA="300" endPos="45500" dir="5400000" sy="-100000" algn="bl" rotWithShape="0"/>
                </a:effectLst>
              </a:rPr>
              <a:t>贯通</a:t>
            </a:r>
            <a:endParaRPr lang="zh-CN" altLang="en-US" sz="3200" b="1" dirty="0">
              <a:solidFill>
                <a:srgbClr val="C00000"/>
              </a:solidFill>
              <a:effectLst>
                <a:reflection blurRad="6350" stA="55000" endA="300" endPos="45500" dir="5400000" sy="-100000" algn="bl" rotWithShape="0"/>
              </a:effectLst>
            </a:endParaRPr>
          </a:p>
        </p:txBody>
      </p:sp>
      <p:grpSp>
        <p:nvGrpSpPr>
          <p:cNvPr id="25" name="组合 24"/>
          <p:cNvGrpSpPr/>
          <p:nvPr/>
        </p:nvGrpSpPr>
        <p:grpSpPr>
          <a:xfrm>
            <a:off x="4367014" y="2853730"/>
            <a:ext cx="6865649" cy="3528393"/>
            <a:chOff x="5464195" y="1666644"/>
            <a:chExt cx="5547667" cy="4067406"/>
          </a:xfrm>
        </p:grpSpPr>
        <p:sp>
          <p:nvSpPr>
            <p:cNvPr id="26" name="矩形 25"/>
            <p:cNvSpPr/>
            <p:nvPr/>
          </p:nvSpPr>
          <p:spPr>
            <a:xfrm>
              <a:off x="5464195" y="1666644"/>
              <a:ext cx="5527555" cy="4067406"/>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64195" y="1731239"/>
              <a:ext cx="5547667" cy="393821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高举中国特色社会主义伟大旗帜，全面推进党的建设新的伟大工程，要具有历史和现实相贯通的宽广视角。习近平总书记指出，“观察和认识中国，历史和现实都要看，物质和精神也都要看</a:t>
              </a:r>
              <a:r>
                <a:rPr lang="en-US" altLang="zh-CN" sz="1600" dirty="0">
                  <a:solidFill>
                    <a:schemeClr val="bg1"/>
                  </a:solidFill>
                  <a:latin typeface="微软雅黑" panose="020B0503020204020204" pitchFamily="82" charset="2"/>
                  <a:ea typeface="微软雅黑" panose="020B0503020204020204" pitchFamily="82" charset="2"/>
                </a:rPr>
                <a:t>……</a:t>
              </a:r>
              <a:r>
                <a:rPr lang="zh-CN" altLang="en-US" sz="1600" dirty="0">
                  <a:solidFill>
                    <a:schemeClr val="bg1"/>
                  </a:solidFill>
                  <a:latin typeface="微软雅黑" panose="020B0503020204020204" pitchFamily="82" charset="2"/>
                  <a:ea typeface="微软雅黑" panose="020B0503020204020204" pitchFamily="82" charset="2"/>
                </a:rPr>
                <a:t>脱离了中国的历史，脱离了中国的文化，脱离了中国人的精神世界，脱离了当代中国的深刻变革，是难以正确认识中国的”“凡是广大干部群众普遍关注的深层次问题，都要从历史和现实、理论和实践的结合上作出令人信服的回答”。各级领导干部想问题、做决策既要有历史眼光，能够从以往的历史中吸取经验和智慧，又要坚持从我国社会主义初级阶段的现实国情出发，实事求是、求真务实，推动新时代中国特色社会主义向着更高境界迈进。</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pic>
        <p:nvPicPr>
          <p:cNvPr id="2" name="图片 1"/>
          <p:cNvPicPr>
            <a:picLocks noChangeAspect="1"/>
          </p:cNvPicPr>
          <p:nvPr/>
        </p:nvPicPr>
        <p:blipFill>
          <a:blip r:embed="rId3"/>
          <a:stretch>
            <a:fillRect/>
          </a:stretch>
        </p:blipFill>
        <p:spPr>
          <a:xfrm>
            <a:off x="808076" y="2058313"/>
            <a:ext cx="3253041" cy="4323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圆角矩形 30"/>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2939390475"/>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par>
                                <p:cTn id="14" presetID="53" presetClass="entr" presetSubtype="16"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arn(inVertical)">
                                      <p:cBhvr>
                                        <p:cTn id="23"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圆角 3"/>
          <p:cNvSpPr/>
          <p:nvPr/>
        </p:nvSpPr>
        <p:spPr>
          <a:xfrm>
            <a:off x="910631" y="3569643"/>
            <a:ext cx="10458926" cy="652239"/>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3200" b="1" dirty="0" smtClean="0">
                <a:solidFill>
                  <a:srgbClr val="FFFAF0"/>
                </a:solidFill>
                <a:latin typeface="微软雅黑" panose="020B0503020204020204" pitchFamily="34" charset="-122"/>
                <a:ea typeface="微软雅黑" panose="020B0503020204020204" pitchFamily="34" charset="-122"/>
              </a:rPr>
              <a:t>前言</a:t>
            </a:r>
            <a:endParaRPr lang="zh-CN" altLang="en-US" sz="3200" b="1" dirty="0">
              <a:solidFill>
                <a:srgbClr val="FFFAF0"/>
              </a:solidFill>
              <a:latin typeface="微软雅黑" panose="020B0503020204020204" pitchFamily="34" charset="-122"/>
              <a:ea typeface="微软雅黑" panose="020B0503020204020204" pitchFamily="34" charset="-122"/>
            </a:endParaRPr>
          </a:p>
        </p:txBody>
      </p:sp>
      <p:sp>
        <p:nvSpPr>
          <p:cNvPr id="19" name="矩形 18"/>
          <p:cNvSpPr/>
          <p:nvPr/>
        </p:nvSpPr>
        <p:spPr>
          <a:xfrm>
            <a:off x="910631" y="4365898"/>
            <a:ext cx="10458925" cy="2169825"/>
          </a:xfrm>
          <a:prstGeom prst="rect">
            <a:avLst/>
          </a:prstGeom>
        </p:spPr>
        <p:txBody>
          <a:bodyPr wrap="square">
            <a:spAutoFit/>
          </a:bodyPr>
          <a:lstStyle/>
          <a:p>
            <a:pPr>
              <a:lnSpc>
                <a:spcPct val="150000"/>
              </a:lnSpc>
            </a:pPr>
            <a:r>
              <a:rPr lang="zh-CN" altLang="en-US" sz="1800" b="1" dirty="0">
                <a:solidFill>
                  <a:srgbClr val="FF0000"/>
                </a:solidFill>
                <a:latin typeface="微软雅黑" panose="020B0503020204020204" pitchFamily="34" charset="-122"/>
                <a:ea typeface="微软雅黑" panose="020B0503020204020204" pitchFamily="34" charset="-122"/>
              </a:rPr>
              <a:t>习近平总书记</a:t>
            </a:r>
            <a:r>
              <a:rPr lang="zh-CN" altLang="en-US" sz="1800" dirty="0">
                <a:solidFill>
                  <a:srgbClr val="7C4939"/>
                </a:solidFill>
                <a:latin typeface="微软雅黑" panose="020B0503020204020204" pitchFamily="34" charset="-122"/>
                <a:ea typeface="微软雅黑" panose="020B0503020204020204" pitchFamily="34" charset="-122"/>
              </a:rPr>
              <a:t>着眼党和国家事业发展全局，鲜明提出</a:t>
            </a:r>
            <a:r>
              <a:rPr lang="zh-CN" altLang="en-US" sz="1800" b="1" dirty="0">
                <a:solidFill>
                  <a:srgbClr val="FF0000"/>
                </a:solidFill>
                <a:latin typeface="微软雅黑" panose="020B0503020204020204" pitchFamily="34" charset="-122"/>
                <a:ea typeface="微软雅黑" panose="020B0503020204020204" pitchFamily="34" charset="-122"/>
              </a:rPr>
              <a:t>“三个一以贯之”</a:t>
            </a:r>
            <a:r>
              <a:rPr lang="zh-CN" altLang="en-US" sz="1800" dirty="0">
                <a:solidFill>
                  <a:srgbClr val="7C4939"/>
                </a:solidFill>
                <a:latin typeface="微软雅黑" panose="020B0503020204020204" pitchFamily="34" charset="-122"/>
                <a:ea typeface="微软雅黑" panose="020B0503020204020204" pitchFamily="34" charset="-122"/>
              </a:rPr>
              <a:t>的要求并进行了深刻阐述：</a:t>
            </a:r>
            <a:r>
              <a:rPr lang="zh-CN" altLang="en-US" sz="1800" dirty="0">
                <a:solidFill>
                  <a:srgbClr val="FF0000"/>
                </a:solidFill>
                <a:latin typeface="微软雅黑" panose="020B0503020204020204" pitchFamily="34" charset="-122"/>
                <a:ea typeface="微软雅黑" panose="020B0503020204020204" pitchFamily="34" charset="-122"/>
              </a:rPr>
              <a:t>坚持和发展中国特色社会主义要一以贯之；推进党的建设新的伟大工程要一以贯之；增强忧患意识、防范风险挑战要一以贯之。</a:t>
            </a:r>
            <a:r>
              <a:rPr lang="zh-CN" altLang="en-US" sz="1800" dirty="0">
                <a:solidFill>
                  <a:srgbClr val="7C4939"/>
                </a:solidFill>
                <a:latin typeface="微软雅黑" panose="020B0503020204020204" pitchFamily="34" charset="-122"/>
                <a:ea typeface="微软雅黑" panose="020B0503020204020204" pitchFamily="34" charset="-122"/>
              </a:rPr>
              <a:t>总书记的重要讲话，贯通历史和现实，关联国际和国内，结合理论与实际，内涵极其丰富，对于推动全党全国各族人民把思想统一到党的十九大精神上来，把力量凝聚到实现党的十九大确定的目标任务上来，具有十分重要的意义。</a:t>
            </a:r>
            <a:endParaRPr lang="en-US" altLang="zh-CN" sz="1800" dirty="0">
              <a:solidFill>
                <a:srgbClr val="7C4939"/>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630" y="333450"/>
            <a:ext cx="10458925" cy="3092177"/>
          </a:xfrm>
          <a:prstGeom prst="rect">
            <a:avLst/>
          </a:prstGeom>
        </p:spPr>
      </p:pic>
    </p:spTree>
    <p:extLst>
      <p:ext uri="{BB962C8B-B14F-4D97-AF65-F5344CB8AC3E}">
        <p14:creationId xmlns:p14="http://schemas.microsoft.com/office/powerpoint/2010/main" val="2965673555"/>
      </p:ext>
    </p:extLst>
  </p:cSld>
  <p:clrMapOvr>
    <a:masterClrMapping/>
  </p:clrMapOvr>
  <mc:AlternateContent xmlns:mc="http://schemas.openxmlformats.org/markup-compatibility/2006" xmlns:p14="http://schemas.microsoft.com/office/powerpoint/2010/main">
    <mc:Choice Requires="p14">
      <p:transition spd="slow" advClick="0" advTm="0">
        <p14:fla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ppt_x"/>
                                          </p:val>
                                        </p:tav>
                                        <p:tav tm="100000">
                                          <p:val>
                                            <p:strVal val="#ppt_x"/>
                                          </p:val>
                                        </p:tav>
                                      </p:tavLst>
                                    </p:anim>
                                    <p:anim calcmode="lin" valueType="num">
                                      <p:cBhvr additive="base">
                                        <p:cTn id="8" dur="12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2" presetClass="entr" presetSubtype="1" fill="hold" grpId="0" nodeType="withEffect">
                                  <p:stCondLst>
                                    <p:cond delay="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up)">
                                      <p:cBhvr>
                                        <p:cTn id="15" dur="125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build="p"/>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5443933" cy="523220"/>
            <a:chOff x="2422798" y="2528257"/>
            <a:chExt cx="5443933"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14120" y="2528257"/>
              <a:ext cx="4852611"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深刻把握和运用“三对关系”</a:t>
              </a:r>
            </a:p>
          </p:txBody>
        </p:sp>
      </p:grpSp>
      <p:pic>
        <p:nvPicPr>
          <p:cNvPr id="3" name="图片 2"/>
          <p:cNvPicPr>
            <a:picLocks noChangeAspect="1"/>
          </p:cNvPicPr>
          <p:nvPr/>
        </p:nvPicPr>
        <p:blipFill>
          <a:blip r:embed="rId3"/>
          <a:stretch>
            <a:fillRect/>
          </a:stretch>
        </p:blipFill>
        <p:spPr>
          <a:xfrm>
            <a:off x="6383238" y="2133650"/>
            <a:ext cx="4308708" cy="3528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组合 12"/>
          <p:cNvGrpSpPr/>
          <p:nvPr/>
        </p:nvGrpSpPr>
        <p:grpSpPr>
          <a:xfrm>
            <a:off x="1271612" y="2133650"/>
            <a:ext cx="5028434" cy="1050931"/>
            <a:chOff x="5392188" y="2133650"/>
            <a:chExt cx="5028434" cy="1050931"/>
          </a:xfrm>
        </p:grpSpPr>
        <p:sp>
          <p:nvSpPr>
            <p:cNvPr id="16" name="矩形 15"/>
            <p:cNvSpPr/>
            <p:nvPr/>
          </p:nvSpPr>
          <p:spPr>
            <a:xfrm>
              <a:off x="5392188" y="2133650"/>
              <a:ext cx="4422524"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668094" y="2159100"/>
              <a:ext cx="4752528" cy="825419"/>
            </a:xfrm>
            <a:prstGeom prst="rect">
              <a:avLst/>
            </a:prstGeom>
            <a:noFill/>
          </p:spPr>
          <p:txBody>
            <a:bodyPr wrap="square" rtlCol="0">
              <a:spAutoFit/>
            </a:bodyPr>
            <a:lstStyle/>
            <a:p>
              <a:pPr>
                <a:lnSpc>
                  <a:spcPct val="150000"/>
                </a:lnSpc>
              </a:pPr>
              <a:r>
                <a:rPr lang="zh-CN" altLang="en-US" sz="3600" dirty="0">
                  <a:solidFill>
                    <a:schemeClr val="bg1"/>
                  </a:solidFill>
                  <a:latin typeface="微软雅黑" panose="020B0503020204020204" pitchFamily="82" charset="2"/>
                  <a:ea typeface="微软雅黑" panose="020B0503020204020204" pitchFamily="82" charset="2"/>
                </a:rPr>
                <a:t>国际和国内相关联</a:t>
              </a:r>
              <a:endParaRPr lang="zh-CN" altLang="en-US" sz="3600" dirty="0">
                <a:solidFill>
                  <a:schemeClr val="bg1"/>
                </a:solidFill>
                <a:latin typeface="微软雅黑" panose="020B0503020204020204" pitchFamily="82" charset="2"/>
                <a:ea typeface="微软雅黑" panose="020B0503020204020204" pitchFamily="82" charset="2"/>
              </a:endParaRPr>
            </a:p>
          </p:txBody>
        </p:sp>
      </p:grpSp>
      <p:sp>
        <p:nvSpPr>
          <p:cNvPr id="19" name="矩形 18"/>
          <p:cNvSpPr/>
          <p:nvPr/>
        </p:nvSpPr>
        <p:spPr>
          <a:xfrm>
            <a:off x="1239693" y="3368413"/>
            <a:ext cx="4495473" cy="2264851"/>
          </a:xfrm>
          <a:prstGeom prst="rect">
            <a:avLst/>
          </a:prstGeom>
        </p:spPr>
        <p:txBody>
          <a:bodyPr wrap="square">
            <a:spAutoFit/>
          </a:bodyPr>
          <a:lstStyle/>
          <a:p>
            <a:pPr algn="just">
              <a:lnSpc>
                <a:spcPct val="150000"/>
              </a:lnSpc>
            </a:pP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着我国的快速发展，与国际社会互联互动空前紧密。习近平总书记强调，“我们要坚持从我国实际出发，坚定不移走自己的路，同时我们要树立世界眼光，更好把国内发展与对外开放统一起来，把中国发展与世界发展联系起来，把中国人民利益同各国人民共同利益结合起来”</a:t>
            </a:r>
            <a:r>
              <a:rPr lang="zh-CN" altLang="en-US" sz="1600" kern="100" dirty="0" smtClean="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圆角矩形 1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397907412"/>
      </p:ext>
    </p:extLst>
  </p:cSld>
  <p:clrMapOvr>
    <a:masterClrMapping/>
  </p:clrMapOvr>
  <mc:AlternateContent xmlns:mc="http://schemas.openxmlformats.org/markup-compatibility/2006" xmlns:p14="http://schemas.microsoft.com/office/powerpoint/2010/main">
    <mc:Choice Requires="p14">
      <p:transition spd="slow" advClick="0" advTm="0">
        <p14:fla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750" fill="hold"/>
                                        <p:tgtEl>
                                          <p:spTgt spid="13"/>
                                        </p:tgtEl>
                                        <p:attrNameLst>
                                          <p:attrName>ppt_x</p:attrName>
                                        </p:attrNameLst>
                                      </p:cBhvr>
                                      <p:tavLst>
                                        <p:tav tm="0">
                                          <p:val>
                                            <p:strVal val="0-#ppt_w/2"/>
                                          </p:val>
                                        </p:tav>
                                        <p:tav tm="100000">
                                          <p:val>
                                            <p:strVal val="#ppt_x"/>
                                          </p:val>
                                        </p:tav>
                                      </p:tavLst>
                                    </p:anim>
                                    <p:anim calcmode="lin" valueType="num">
                                      <p:cBhvr additive="base">
                                        <p:cTn id="8" dur="1750" fill="hold"/>
                                        <p:tgtEl>
                                          <p:spTgt spid="13"/>
                                        </p:tgtEl>
                                        <p:attrNameLst>
                                          <p:attrName>ppt_y</p:attrName>
                                        </p:attrNameLst>
                                      </p:cBhvr>
                                      <p:tavLst>
                                        <p:tav tm="0">
                                          <p:val>
                                            <p:strVal val="#ppt_y"/>
                                          </p:val>
                                        </p:tav>
                                        <p:tav tm="100000">
                                          <p:val>
                                            <p:strVal val="#ppt_y"/>
                                          </p:val>
                                        </p:tav>
                                      </p:tavLst>
                                    </p:anim>
                                  </p:childTnLst>
                                </p:cTn>
                              </p:par>
                              <p:par>
                                <p:cTn id="9" presetID="31" presetClass="entr" presetSubtype="0" fill="hold" grpId="0" nodeType="withEffect">
                                  <p:stCondLst>
                                    <p:cond delay="800"/>
                                  </p:stCondLst>
                                  <p:iterate type="lt">
                                    <p:tmPct val="1127"/>
                                  </p:iterate>
                                  <p:childTnLst>
                                    <p:set>
                                      <p:cBhvr>
                                        <p:cTn id="10" dur="1" fill="hold">
                                          <p:stCondLst>
                                            <p:cond delay="0"/>
                                          </p:stCondLst>
                                        </p:cTn>
                                        <p:tgtEl>
                                          <p:spTgt spid="19"/>
                                        </p:tgtEl>
                                        <p:attrNameLst>
                                          <p:attrName>style.visibility</p:attrName>
                                        </p:attrNameLst>
                                      </p:cBhvr>
                                      <p:to>
                                        <p:strVal val="visible"/>
                                      </p:to>
                                    </p:set>
                                    <p:anim calcmode="lin" valueType="num">
                                      <p:cBhvr>
                                        <p:cTn id="11" dur="1000" fill="hold"/>
                                        <p:tgtEl>
                                          <p:spTgt spid="19"/>
                                        </p:tgtEl>
                                        <p:attrNameLst>
                                          <p:attrName>ppt_w</p:attrName>
                                        </p:attrNameLst>
                                      </p:cBhvr>
                                      <p:tavLst>
                                        <p:tav tm="0">
                                          <p:val>
                                            <p:fltVal val="0"/>
                                          </p:val>
                                        </p:tav>
                                        <p:tav tm="100000">
                                          <p:val>
                                            <p:strVal val="#ppt_w"/>
                                          </p:val>
                                        </p:tav>
                                      </p:tavLst>
                                    </p:anim>
                                    <p:anim calcmode="lin" valueType="num">
                                      <p:cBhvr>
                                        <p:cTn id="12" dur="1000" fill="hold"/>
                                        <p:tgtEl>
                                          <p:spTgt spid="19"/>
                                        </p:tgtEl>
                                        <p:attrNameLst>
                                          <p:attrName>ppt_h</p:attrName>
                                        </p:attrNameLst>
                                      </p:cBhvr>
                                      <p:tavLst>
                                        <p:tav tm="0">
                                          <p:val>
                                            <p:fltVal val="0"/>
                                          </p:val>
                                        </p:tav>
                                        <p:tav tm="100000">
                                          <p:val>
                                            <p:strVal val="#ppt_h"/>
                                          </p:val>
                                        </p:tav>
                                      </p:tavLst>
                                    </p:anim>
                                    <p:anim calcmode="lin" valueType="num">
                                      <p:cBhvr>
                                        <p:cTn id="13" dur="1000" fill="hold"/>
                                        <p:tgtEl>
                                          <p:spTgt spid="19"/>
                                        </p:tgtEl>
                                        <p:attrNameLst>
                                          <p:attrName>style.rotation</p:attrName>
                                        </p:attrNameLst>
                                      </p:cBhvr>
                                      <p:tavLst>
                                        <p:tav tm="0">
                                          <p:val>
                                            <p:fltVal val="90"/>
                                          </p:val>
                                        </p:tav>
                                        <p:tav tm="100000">
                                          <p:val>
                                            <p:fltVal val="0"/>
                                          </p:val>
                                        </p:tav>
                                      </p:tavLst>
                                    </p:anim>
                                    <p:animEffect transition="in" filter="fade">
                                      <p:cBhvr>
                                        <p:cTn id="14" dur="1000"/>
                                        <p:tgtEl>
                                          <p:spTgt spid="19"/>
                                        </p:tgtEl>
                                      </p:cBhvr>
                                    </p:animEffect>
                                  </p:childTnLst>
                                </p:cTn>
                              </p:par>
                              <p:par>
                                <p:cTn id="15" presetID="16" presetClass="entr" presetSubtype="21" fill="hold" nodeType="withEffect">
                                  <p:stCondLst>
                                    <p:cond delay="80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5500682" cy="535102"/>
            <a:chOff x="2422798" y="2528257"/>
            <a:chExt cx="5500682" cy="535102"/>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40139"/>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深刻把握和运用“三对关系”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4727054" y="2061642"/>
            <a:ext cx="7968875" cy="1050931"/>
            <a:chOff x="5464196" y="2133650"/>
            <a:chExt cx="5675683" cy="1050931"/>
          </a:xfrm>
        </p:grpSpPr>
        <p:sp>
          <p:nvSpPr>
            <p:cNvPr id="62" name="矩形 61"/>
            <p:cNvSpPr/>
            <p:nvPr/>
          </p:nvSpPr>
          <p:spPr>
            <a:xfrm>
              <a:off x="5464196" y="2133650"/>
              <a:ext cx="4422524"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6387351" y="2194476"/>
              <a:ext cx="4752528" cy="743986"/>
            </a:xfrm>
            <a:prstGeom prst="rect">
              <a:avLst/>
            </a:prstGeom>
            <a:noFill/>
          </p:spPr>
          <p:txBody>
            <a:bodyPr wrap="square" rtlCol="0">
              <a:spAutoFit/>
            </a:bodyPr>
            <a:lstStyle/>
            <a:p>
              <a:pPr>
                <a:lnSpc>
                  <a:spcPct val="150000"/>
                </a:lnSpc>
              </a:pPr>
              <a:r>
                <a:rPr lang="zh-CN" altLang="en-US" sz="3200" dirty="0">
                  <a:solidFill>
                    <a:schemeClr val="bg1"/>
                  </a:solidFill>
                  <a:latin typeface="微软雅黑" panose="020B0503020204020204" pitchFamily="82" charset="2"/>
                  <a:ea typeface="微软雅黑" panose="020B0503020204020204" pitchFamily="82" charset="2"/>
                </a:rPr>
                <a:t>理论和实际相</a:t>
              </a:r>
              <a:r>
                <a:rPr lang="zh-CN" altLang="en-US" sz="3200" dirty="0" smtClean="0">
                  <a:solidFill>
                    <a:schemeClr val="bg1"/>
                  </a:solidFill>
                  <a:latin typeface="微软雅黑" panose="020B0503020204020204" pitchFamily="82" charset="2"/>
                  <a:ea typeface="微软雅黑" panose="020B0503020204020204" pitchFamily="82" charset="2"/>
                </a:rPr>
                <a:t>结合</a:t>
              </a:r>
              <a:endParaRPr lang="zh-CN" altLang="en-US" sz="3200" dirty="0">
                <a:solidFill>
                  <a:schemeClr val="bg1"/>
                </a:solidFill>
                <a:latin typeface="微软雅黑" panose="020B0503020204020204" pitchFamily="82" charset="2"/>
                <a:ea typeface="微软雅黑" panose="020B0503020204020204" pitchFamily="82" charset="2"/>
              </a:endParaRPr>
            </a:p>
          </p:txBody>
        </p:sp>
      </p:grpSp>
      <p:sp>
        <p:nvSpPr>
          <p:cNvPr id="64" name="矩形 63"/>
          <p:cNvSpPr/>
          <p:nvPr/>
        </p:nvSpPr>
        <p:spPr>
          <a:xfrm>
            <a:off x="4671792" y="3296405"/>
            <a:ext cx="6391024" cy="3000821"/>
          </a:xfrm>
          <a:prstGeom prst="rect">
            <a:avLst/>
          </a:prstGeom>
        </p:spPr>
        <p:txBody>
          <a:bodyPr wrap="square">
            <a:spAutoFit/>
          </a:bodyPr>
          <a:lstStyle/>
          <a:p>
            <a:pPr algn="just">
              <a:lnSpc>
                <a:spcPct val="150000"/>
              </a:lnSpc>
            </a:pPr>
            <a:r>
              <a:rPr lang="zh-CN" altLang="en-US" sz="14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理论只有与实践相结合，才有生命力；实践必须以科学理论为指导，才能保持正确方向。正如习近平总书记在十九届一中全会上指出的，“在新时代的征程上，全党同志一定要弘扬理论联系实际的学风，紧密联系党和国家事业发生的历史性变革，紧密联系中国特色社会主义进入新时代的新实际，紧密联系我国社会主要矛盾的重大变化，紧密联系‘两个一百年’奋斗目标和各项任务，自觉运用理论指导实践，使各方面工作更符合客观规律、科学规律的要求，不断提高新时代坚持和发展中国特色社会主义的能力，把党的科学理论转化为万众一心推动实现‘两个一百年’奋斗目标、实现中华民族伟大复兴中国梦的强大力量”</a:t>
            </a:r>
            <a:r>
              <a:rPr lang="zh-CN" altLang="en-US" sz="1400" kern="100" dirty="0" smtClean="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235766" y="2037375"/>
            <a:ext cx="3138675" cy="41054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1210125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750" fill="hold"/>
                                        <p:tgtEl>
                                          <p:spTgt spid="6"/>
                                        </p:tgtEl>
                                        <p:attrNameLst>
                                          <p:attrName>ppt_w</p:attrName>
                                        </p:attrNameLst>
                                      </p:cBhvr>
                                      <p:tavLst>
                                        <p:tav tm="0">
                                          <p:val>
                                            <p:fltVal val="0"/>
                                          </p:val>
                                        </p:tav>
                                        <p:tav tm="100000">
                                          <p:val>
                                            <p:strVal val="#ppt_w"/>
                                          </p:val>
                                        </p:tav>
                                      </p:tavLst>
                                    </p:anim>
                                    <p:anim calcmode="lin" valueType="num">
                                      <p:cBhvr>
                                        <p:cTn id="8" dur="1750" fill="hold"/>
                                        <p:tgtEl>
                                          <p:spTgt spid="6"/>
                                        </p:tgtEl>
                                        <p:attrNameLst>
                                          <p:attrName>ppt_h</p:attrName>
                                        </p:attrNameLst>
                                      </p:cBhvr>
                                      <p:tavLst>
                                        <p:tav tm="0">
                                          <p:val>
                                            <p:fltVal val="0"/>
                                          </p:val>
                                        </p:tav>
                                        <p:tav tm="100000">
                                          <p:val>
                                            <p:strVal val="#ppt_h"/>
                                          </p:val>
                                        </p:tav>
                                      </p:tavLst>
                                    </p:anim>
                                    <p:anim calcmode="lin" valueType="num">
                                      <p:cBhvr>
                                        <p:cTn id="9" dur="1750" fill="hold"/>
                                        <p:tgtEl>
                                          <p:spTgt spid="6"/>
                                        </p:tgtEl>
                                        <p:attrNameLst>
                                          <p:attrName>style.rotation</p:attrName>
                                        </p:attrNameLst>
                                      </p:cBhvr>
                                      <p:tavLst>
                                        <p:tav tm="0">
                                          <p:val>
                                            <p:fltVal val="90"/>
                                          </p:val>
                                        </p:tav>
                                        <p:tav tm="100000">
                                          <p:val>
                                            <p:fltVal val="0"/>
                                          </p:val>
                                        </p:tav>
                                      </p:tavLst>
                                    </p:anim>
                                    <p:animEffect transition="in" filter="fade">
                                      <p:cBhvr>
                                        <p:cTn id="10" dur="1750"/>
                                        <p:tgtEl>
                                          <p:spTgt spid="6"/>
                                        </p:tgtEl>
                                      </p:cBhvr>
                                    </p:animEffect>
                                  </p:childTnLst>
                                </p:cTn>
                              </p:par>
                              <p:par>
                                <p:cTn id="11" presetID="2" presetClass="entr" presetSubtype="8"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1750" fill="hold"/>
                                        <p:tgtEl>
                                          <p:spTgt spid="60"/>
                                        </p:tgtEl>
                                        <p:attrNameLst>
                                          <p:attrName>ppt_x</p:attrName>
                                        </p:attrNameLst>
                                      </p:cBhvr>
                                      <p:tavLst>
                                        <p:tav tm="0">
                                          <p:val>
                                            <p:strVal val="0-#ppt_w/2"/>
                                          </p:val>
                                        </p:tav>
                                        <p:tav tm="100000">
                                          <p:val>
                                            <p:strVal val="#ppt_x"/>
                                          </p:val>
                                        </p:tav>
                                      </p:tavLst>
                                    </p:anim>
                                    <p:anim calcmode="lin" valueType="num">
                                      <p:cBhvr additive="base">
                                        <p:cTn id="14" dur="1750" fill="hold"/>
                                        <p:tgtEl>
                                          <p:spTgt spid="60"/>
                                        </p:tgtEl>
                                        <p:attrNameLst>
                                          <p:attrName>ppt_y</p:attrName>
                                        </p:attrNameLst>
                                      </p:cBhvr>
                                      <p:tavLst>
                                        <p:tav tm="0">
                                          <p:val>
                                            <p:strVal val="#ppt_y"/>
                                          </p:val>
                                        </p:tav>
                                        <p:tav tm="100000">
                                          <p:val>
                                            <p:strVal val="#ppt_y"/>
                                          </p:val>
                                        </p:tav>
                                      </p:tavLst>
                                    </p:anim>
                                  </p:childTnLst>
                                </p:cTn>
                              </p:par>
                              <p:par>
                                <p:cTn id="15" presetID="31" presetClass="entr" presetSubtype="0" fill="hold" grpId="0" nodeType="withEffect">
                                  <p:stCondLst>
                                    <p:cond delay="800"/>
                                  </p:stCondLst>
                                  <p:iterate type="lt">
                                    <p:tmPct val="1127"/>
                                  </p:iterate>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fltVal val="0"/>
                                          </p:val>
                                        </p:tav>
                                        <p:tav tm="100000">
                                          <p:val>
                                            <p:strVal val="#ppt_w"/>
                                          </p:val>
                                        </p:tav>
                                      </p:tavLst>
                                    </p:anim>
                                    <p:anim calcmode="lin" valueType="num">
                                      <p:cBhvr>
                                        <p:cTn id="18" dur="1000" fill="hold"/>
                                        <p:tgtEl>
                                          <p:spTgt spid="64"/>
                                        </p:tgtEl>
                                        <p:attrNameLst>
                                          <p:attrName>ppt_h</p:attrName>
                                        </p:attrNameLst>
                                      </p:cBhvr>
                                      <p:tavLst>
                                        <p:tav tm="0">
                                          <p:val>
                                            <p:fltVal val="0"/>
                                          </p:val>
                                        </p:tav>
                                        <p:tav tm="100000">
                                          <p:val>
                                            <p:strVal val="#ppt_h"/>
                                          </p:val>
                                        </p:tav>
                                      </p:tavLst>
                                    </p:anim>
                                    <p:anim calcmode="lin" valueType="num">
                                      <p:cBhvr>
                                        <p:cTn id="19" dur="1000" fill="hold"/>
                                        <p:tgtEl>
                                          <p:spTgt spid="64"/>
                                        </p:tgtEl>
                                        <p:attrNameLst>
                                          <p:attrName>style.rotation</p:attrName>
                                        </p:attrNameLst>
                                      </p:cBhvr>
                                      <p:tavLst>
                                        <p:tav tm="0">
                                          <p:val>
                                            <p:fltVal val="90"/>
                                          </p:val>
                                        </p:tav>
                                        <p:tav tm="100000">
                                          <p:val>
                                            <p:fltVal val="0"/>
                                          </p:val>
                                        </p:tav>
                                      </p:tavLst>
                                    </p:anim>
                                    <p:animEffect transition="in" filter="fade">
                                      <p:cBhvr>
                                        <p:cTn id="20" dur="10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5287663" cy="523220"/>
            <a:chOff x="2422798" y="2528257"/>
            <a:chExt cx="5287663"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857851" y="2528257"/>
              <a:ext cx="4852610" cy="523220"/>
            </a:xfrm>
            <a:prstGeom prst="rect">
              <a:avLst/>
            </a:prstGeom>
            <a:noFill/>
          </p:spPr>
          <p:txBody>
            <a:bodyPr wrap="none">
              <a:spAutoFit/>
            </a:bodyP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三个一以贯之”的内在关系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4" name="圆角矩形 13"/>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15" name="组合 14"/>
          <p:cNvGrpSpPr/>
          <p:nvPr/>
        </p:nvGrpSpPr>
        <p:grpSpPr>
          <a:xfrm>
            <a:off x="982638" y="1946815"/>
            <a:ext cx="10153128" cy="1050931"/>
            <a:chOff x="982638" y="1946815"/>
            <a:chExt cx="10153128" cy="1050931"/>
          </a:xfrm>
        </p:grpSpPr>
        <p:sp>
          <p:nvSpPr>
            <p:cNvPr id="16" name="矩形 15"/>
            <p:cNvSpPr/>
            <p:nvPr/>
          </p:nvSpPr>
          <p:spPr>
            <a:xfrm>
              <a:off x="982638" y="1946815"/>
              <a:ext cx="1015312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24053" y="2029903"/>
              <a:ext cx="9670297" cy="923330"/>
            </a:xfrm>
            <a:prstGeom prst="rect">
              <a:avLst/>
            </a:prstGeom>
            <a:noFill/>
          </p:spPr>
          <p:txBody>
            <a:bodyPr wrap="square" rtlCol="0">
              <a:spAutoFit/>
            </a:bodyPr>
            <a:lstStyle/>
            <a:p>
              <a:pPr>
                <a:lnSpc>
                  <a:spcPct val="150000"/>
                </a:lnSpc>
              </a:pPr>
              <a:r>
                <a:rPr lang="zh-CN" altLang="en-US" sz="1800" dirty="0">
                  <a:solidFill>
                    <a:schemeClr val="bg1"/>
                  </a:solidFill>
                  <a:latin typeface="微软雅黑" panose="020B0503020204020204" pitchFamily="82" charset="2"/>
                  <a:ea typeface="微软雅黑" panose="020B0503020204020204" pitchFamily="82" charset="2"/>
                </a:rPr>
                <a:t>“做到坚持和发展中国特色社会主义要一以贯之，推进党的建设新的伟大工程要一以贯之，增强忧患意识、防范风险挑战要一以贯之”。</a:t>
              </a:r>
              <a:endParaRPr lang="zh-CN" altLang="en-US" sz="1800" dirty="0">
                <a:solidFill>
                  <a:schemeClr val="bg1"/>
                </a:solidFill>
                <a:latin typeface="微软雅黑" panose="020B0503020204020204" pitchFamily="82" charset="2"/>
                <a:ea typeface="微软雅黑" panose="020B0503020204020204" pitchFamily="82" charset="2"/>
              </a:endParaRPr>
            </a:p>
          </p:txBody>
        </p:sp>
      </p:grpSp>
      <p:grpSp>
        <p:nvGrpSpPr>
          <p:cNvPr id="18" name="组合 17"/>
          <p:cNvGrpSpPr/>
          <p:nvPr/>
        </p:nvGrpSpPr>
        <p:grpSpPr>
          <a:xfrm>
            <a:off x="982638" y="3357786"/>
            <a:ext cx="2251470" cy="684248"/>
            <a:chOff x="696125" y="2750821"/>
            <a:chExt cx="2251470" cy="684248"/>
          </a:xfrm>
        </p:grpSpPr>
        <p:sp>
          <p:nvSpPr>
            <p:cNvPr id="19" name="矩形 18"/>
            <p:cNvSpPr/>
            <p:nvPr/>
          </p:nvSpPr>
          <p:spPr>
            <a:xfrm>
              <a:off x="1503017" y="2921901"/>
              <a:ext cx="1338829" cy="369332"/>
            </a:xfrm>
            <a:prstGeom prst="rect">
              <a:avLst/>
            </a:prstGeom>
          </p:spPr>
          <p:txBody>
            <a:bodyPr wrap="none">
              <a:spAutoFit/>
            </a:bodyPr>
            <a:lstStyle/>
            <a:p>
              <a:pPr algn="ctr"/>
              <a:r>
                <a:rPr lang="zh-CN" altLang="en-US" sz="1800" dirty="0">
                  <a:solidFill>
                    <a:srgbClr val="C00000"/>
                  </a:solidFill>
                  <a:latin typeface="微软雅黑" panose="020B0503020204020204" pitchFamily="34" charset="-122"/>
                  <a:ea typeface="微软雅黑" panose="020B0503020204020204" pitchFamily="34" charset="-122"/>
                </a:rPr>
                <a:t>要一以贯之</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696125" y="2750821"/>
              <a:ext cx="684248" cy="68424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gradFill>
                  <a:gsLst>
                    <a:gs pos="34000">
                      <a:schemeClr val="bg1"/>
                    </a:gs>
                    <a:gs pos="85000">
                      <a:srgbClr val="FFFF00"/>
                    </a:gs>
                  </a:gsLst>
                  <a:lin ang="5400000" scaled="1"/>
                </a:gradFill>
                <a:latin typeface="微软雅黑" panose="020B0503020204020204" pitchFamily="34" charset="-122"/>
                <a:ea typeface="微软雅黑" panose="020B0503020204020204" pitchFamily="34" charset="-122"/>
              </a:endParaRPr>
            </a:p>
          </p:txBody>
        </p:sp>
        <p:sp>
          <p:nvSpPr>
            <p:cNvPr id="21" name="party emblem"/>
            <p:cNvSpPr>
              <a:spLocks/>
            </p:cNvSpPr>
            <p:nvPr/>
          </p:nvSpPr>
          <p:spPr bwMode="auto">
            <a:xfrm>
              <a:off x="763955" y="2833760"/>
              <a:ext cx="548587" cy="518371"/>
            </a:xfrm>
            <a:custGeom>
              <a:avLst/>
              <a:gdLst>
                <a:gd name="T0" fmla="*/ 568 w 6630"/>
                <a:gd name="T1" fmla="*/ 2493 h 6244"/>
                <a:gd name="T2" fmla="*/ 2067 w 6630"/>
                <a:gd name="T3" fmla="*/ 941 h 6244"/>
                <a:gd name="T4" fmla="*/ 3033 w 6630"/>
                <a:gd name="T5" fmla="*/ 718 h 6244"/>
                <a:gd name="T6" fmla="*/ 3522 w 6630"/>
                <a:gd name="T7" fmla="*/ 1189 h 6244"/>
                <a:gd name="T8" fmla="*/ 2739 w 6630"/>
                <a:gd name="T9" fmla="*/ 2000 h 6244"/>
                <a:gd name="T10" fmla="*/ 4773 w 6630"/>
                <a:gd name="T11" fmla="*/ 3965 h 6244"/>
                <a:gd name="T12" fmla="*/ 3216 w 6630"/>
                <a:gd name="T13" fmla="*/ 0 h 6244"/>
                <a:gd name="T14" fmla="*/ 5539 w 6630"/>
                <a:gd name="T15" fmla="*/ 4704 h 6244"/>
                <a:gd name="T16" fmla="*/ 6072 w 6630"/>
                <a:gd name="T17" fmla="*/ 5218 h 6244"/>
                <a:gd name="T18" fmla="*/ 5338 w 6630"/>
                <a:gd name="T19" fmla="*/ 5978 h 6244"/>
                <a:gd name="T20" fmla="*/ 4805 w 6630"/>
                <a:gd name="T21" fmla="*/ 5463 h 6244"/>
                <a:gd name="T22" fmla="*/ 1056 w 6630"/>
                <a:gd name="T23" fmla="*/ 5423 h 6244"/>
                <a:gd name="T24" fmla="*/ 904 w 6630"/>
                <a:gd name="T25" fmla="*/ 5467 h 6244"/>
                <a:gd name="T26" fmla="*/ 924 w 6630"/>
                <a:gd name="T27" fmla="*/ 5599 h 6244"/>
                <a:gd name="T28" fmla="*/ 462 w 6630"/>
                <a:gd name="T29" fmla="*/ 6061 h 6244"/>
                <a:gd name="T30" fmla="*/ 0 w 6630"/>
                <a:gd name="T31" fmla="*/ 5599 h 6244"/>
                <a:gd name="T32" fmla="*/ 576 w 6630"/>
                <a:gd name="T33" fmla="*/ 5151 h 6244"/>
                <a:gd name="T34" fmla="*/ 600 w 6630"/>
                <a:gd name="T35" fmla="*/ 5029 h 6244"/>
                <a:gd name="T36" fmla="*/ 184 w 6630"/>
                <a:gd name="T37" fmla="*/ 4584 h 6244"/>
                <a:gd name="T38" fmla="*/ 654 w 6630"/>
                <a:gd name="T39" fmla="*/ 4131 h 6244"/>
                <a:gd name="T40" fmla="*/ 4027 w 6630"/>
                <a:gd name="T41" fmla="*/ 4712 h 6244"/>
                <a:gd name="T42" fmla="*/ 2005 w 6630"/>
                <a:gd name="T43" fmla="*/ 2759 h 6244"/>
                <a:gd name="T44" fmla="*/ 1445 w 6630"/>
                <a:gd name="T45" fmla="*/ 3340 h 6244"/>
                <a:gd name="T46" fmla="*/ 568 w 6630"/>
                <a:gd name="T47" fmla="*/ 2493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30" h="6244">
                  <a:moveTo>
                    <a:pt x="568" y="2493"/>
                  </a:moveTo>
                  <a:lnTo>
                    <a:pt x="2067" y="941"/>
                  </a:lnTo>
                  <a:cubicBezTo>
                    <a:pt x="2284" y="975"/>
                    <a:pt x="2741" y="1021"/>
                    <a:pt x="3033" y="718"/>
                  </a:cubicBezTo>
                  <a:lnTo>
                    <a:pt x="3522" y="1189"/>
                  </a:lnTo>
                  <a:lnTo>
                    <a:pt x="2739" y="2000"/>
                  </a:lnTo>
                  <a:lnTo>
                    <a:pt x="4773" y="3965"/>
                  </a:lnTo>
                  <a:cubicBezTo>
                    <a:pt x="5429" y="2875"/>
                    <a:pt x="5176" y="1181"/>
                    <a:pt x="3216" y="0"/>
                  </a:cubicBezTo>
                  <a:cubicBezTo>
                    <a:pt x="6139" y="415"/>
                    <a:pt x="6630" y="3072"/>
                    <a:pt x="5539" y="4704"/>
                  </a:cubicBezTo>
                  <a:lnTo>
                    <a:pt x="6072" y="5218"/>
                  </a:lnTo>
                  <a:lnTo>
                    <a:pt x="5338" y="5978"/>
                  </a:lnTo>
                  <a:lnTo>
                    <a:pt x="4805" y="5463"/>
                  </a:lnTo>
                  <a:cubicBezTo>
                    <a:pt x="3927" y="6087"/>
                    <a:pt x="2633" y="6244"/>
                    <a:pt x="1056" y="5423"/>
                  </a:cubicBezTo>
                  <a:lnTo>
                    <a:pt x="904" y="5467"/>
                  </a:lnTo>
                  <a:cubicBezTo>
                    <a:pt x="917" y="5509"/>
                    <a:pt x="924" y="5553"/>
                    <a:pt x="924" y="5599"/>
                  </a:cubicBezTo>
                  <a:cubicBezTo>
                    <a:pt x="924" y="5853"/>
                    <a:pt x="716" y="6061"/>
                    <a:pt x="462" y="6061"/>
                  </a:cubicBezTo>
                  <a:cubicBezTo>
                    <a:pt x="208" y="6061"/>
                    <a:pt x="0" y="5853"/>
                    <a:pt x="0" y="5599"/>
                  </a:cubicBezTo>
                  <a:cubicBezTo>
                    <a:pt x="0" y="5297"/>
                    <a:pt x="287" y="5077"/>
                    <a:pt x="576" y="5151"/>
                  </a:cubicBezTo>
                  <a:lnTo>
                    <a:pt x="600" y="5029"/>
                  </a:lnTo>
                  <a:cubicBezTo>
                    <a:pt x="463" y="4891"/>
                    <a:pt x="313" y="4756"/>
                    <a:pt x="184" y="4584"/>
                  </a:cubicBezTo>
                  <a:cubicBezTo>
                    <a:pt x="341" y="4433"/>
                    <a:pt x="498" y="4282"/>
                    <a:pt x="654" y="4131"/>
                  </a:cubicBezTo>
                  <a:cubicBezTo>
                    <a:pt x="1944" y="5190"/>
                    <a:pt x="3186" y="5218"/>
                    <a:pt x="4027" y="4712"/>
                  </a:cubicBezTo>
                  <a:lnTo>
                    <a:pt x="2005" y="2759"/>
                  </a:lnTo>
                  <a:lnTo>
                    <a:pt x="1445" y="3340"/>
                  </a:lnTo>
                  <a:lnTo>
                    <a:pt x="568" y="2493"/>
                  </a:lnTo>
                  <a:close/>
                </a:path>
              </a:pathLst>
            </a:custGeom>
            <a:solidFill>
              <a:srgbClr val="FFFDFB"/>
            </a:solidFill>
            <a:ln>
              <a:noFill/>
            </a:ln>
            <a:effectLst/>
          </p:spPr>
          <p:txBody>
            <a:bodyPr vert="horz" wrap="square" lIns="91440" tIns="45720" rIns="91440" bIns="45720" numCol="1" anchor="t" anchorCtr="0" compatLnSpc="1">
              <a:prstTxWarp prst="textNoShape">
                <a:avLst/>
              </a:prstTxWarp>
            </a:bodyPr>
            <a:lstStyle/>
            <a:p>
              <a:pPr algn="ctr"/>
              <a:endParaRPr lang="zh-CN" altLang="en-US" sz="1800">
                <a:latin typeface="微软雅黑" panose="020B0503020204020204" pitchFamily="34" charset="-122"/>
                <a:ea typeface="微软雅黑" panose="020B0503020204020204" pitchFamily="34" charset="-122"/>
              </a:endParaRPr>
            </a:p>
          </p:txBody>
        </p:sp>
        <p:sp>
          <p:nvSpPr>
            <p:cNvPr id="25" name="矩形 24"/>
            <p:cNvSpPr/>
            <p:nvPr/>
          </p:nvSpPr>
          <p:spPr>
            <a:xfrm>
              <a:off x="1380372" y="2750821"/>
              <a:ext cx="1567223" cy="684248"/>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a:solidFill>
                  <a:srgbClr val="FFF8E5"/>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056806" y="3342127"/>
            <a:ext cx="7130079" cy="746452"/>
            <a:chOff x="5982998" y="2735162"/>
            <a:chExt cx="5795865" cy="746452"/>
          </a:xfrm>
        </p:grpSpPr>
        <p:sp>
          <p:nvSpPr>
            <p:cNvPr id="27" name="矩形 26"/>
            <p:cNvSpPr/>
            <p:nvPr/>
          </p:nvSpPr>
          <p:spPr>
            <a:xfrm>
              <a:off x="6051549" y="2836720"/>
              <a:ext cx="5727314" cy="584775"/>
            </a:xfrm>
            <a:prstGeom prst="rect">
              <a:avLst/>
            </a:prstGeom>
          </p:spPr>
          <p:txBody>
            <a:bodyPr wrap="square">
              <a:spAutoFit/>
            </a:bodyPr>
            <a:lstStyle/>
            <a:p>
              <a:r>
                <a:rPr lang="zh-CN" altLang="en-US" sz="1600" dirty="0">
                  <a:solidFill>
                    <a:srgbClr val="591300"/>
                  </a:solidFill>
                  <a:latin typeface="微软雅黑" panose="020B0503020204020204" pitchFamily="34" charset="-122"/>
                  <a:ea typeface="微软雅黑" panose="020B0503020204020204" pitchFamily="34" charset="-122"/>
                </a:rPr>
                <a:t>坚持和发展中国特色社会主义要一以贯之，明确了在新时代必须坚定前行的道路和方向。</a:t>
              </a:r>
              <a:endParaRPr lang="zh-CN" altLang="en-US" sz="1600" dirty="0">
                <a:solidFill>
                  <a:srgbClr val="591300"/>
                </a:solidFill>
                <a:latin typeface="微软雅黑" panose="020B0503020204020204" pitchFamily="34" charset="-122"/>
                <a:ea typeface="微软雅黑" panose="020B0503020204020204" pitchFamily="34" charset="-122"/>
              </a:endParaRPr>
            </a:p>
          </p:txBody>
        </p:sp>
        <p:sp>
          <p:nvSpPr>
            <p:cNvPr id="28" name="矩形 27"/>
            <p:cNvSpPr/>
            <p:nvPr/>
          </p:nvSpPr>
          <p:spPr>
            <a:xfrm>
              <a:off x="5982998" y="2735162"/>
              <a:ext cx="5795865" cy="746452"/>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FFF8E5"/>
                </a:solidFill>
                <a:latin typeface="微软雅黑" panose="020B0503020204020204" pitchFamily="34" charset="-122"/>
                <a:ea typeface="微软雅黑" panose="020B0503020204020204" pitchFamily="34" charset="-122"/>
              </a:endParaRPr>
            </a:p>
          </p:txBody>
        </p:sp>
      </p:grpSp>
      <p:sp>
        <p:nvSpPr>
          <p:cNvPr id="29" name="燕尾形 28"/>
          <p:cNvSpPr/>
          <p:nvPr/>
        </p:nvSpPr>
        <p:spPr>
          <a:xfrm>
            <a:off x="3555778" y="3554659"/>
            <a:ext cx="342124" cy="3421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0" name="组合 29"/>
          <p:cNvGrpSpPr/>
          <p:nvPr/>
        </p:nvGrpSpPr>
        <p:grpSpPr>
          <a:xfrm>
            <a:off x="982638" y="4429319"/>
            <a:ext cx="2251470" cy="684248"/>
            <a:chOff x="696125" y="2750821"/>
            <a:chExt cx="2251470" cy="684248"/>
          </a:xfrm>
        </p:grpSpPr>
        <p:sp>
          <p:nvSpPr>
            <p:cNvPr id="31" name="矩形 30"/>
            <p:cNvSpPr/>
            <p:nvPr/>
          </p:nvSpPr>
          <p:spPr>
            <a:xfrm>
              <a:off x="1502298" y="2887570"/>
              <a:ext cx="1338829" cy="369332"/>
            </a:xfrm>
            <a:prstGeom prst="rect">
              <a:avLst/>
            </a:prstGeom>
          </p:spPr>
          <p:txBody>
            <a:bodyPr wrap="none">
              <a:spAutoFit/>
            </a:bodyPr>
            <a:lstStyle/>
            <a:p>
              <a:pPr algn="ctr"/>
              <a:r>
                <a:rPr lang="zh-CN" altLang="en-US" sz="1800" dirty="0">
                  <a:solidFill>
                    <a:srgbClr val="C00000"/>
                  </a:solidFill>
                  <a:latin typeface="微软雅黑" panose="020B0503020204020204" pitchFamily="34" charset="-122"/>
                  <a:ea typeface="微软雅黑" panose="020B0503020204020204" pitchFamily="34" charset="-122"/>
                </a:rPr>
                <a:t>要一以贯之</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2" name="矩形 31"/>
            <p:cNvSpPr/>
            <p:nvPr/>
          </p:nvSpPr>
          <p:spPr>
            <a:xfrm>
              <a:off x="696125" y="2750821"/>
              <a:ext cx="684248" cy="68424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gradFill>
                  <a:gsLst>
                    <a:gs pos="34000">
                      <a:schemeClr val="bg1"/>
                    </a:gs>
                    <a:gs pos="85000">
                      <a:srgbClr val="FFFF00"/>
                    </a:gs>
                  </a:gsLst>
                  <a:lin ang="5400000" scaled="1"/>
                </a:gradFill>
                <a:latin typeface="微软雅黑" panose="020B0503020204020204" pitchFamily="34" charset="-122"/>
                <a:ea typeface="微软雅黑" panose="020B0503020204020204" pitchFamily="34" charset="-122"/>
              </a:endParaRPr>
            </a:p>
          </p:txBody>
        </p:sp>
        <p:sp>
          <p:nvSpPr>
            <p:cNvPr id="33" name="party emblem"/>
            <p:cNvSpPr>
              <a:spLocks/>
            </p:cNvSpPr>
            <p:nvPr/>
          </p:nvSpPr>
          <p:spPr bwMode="auto">
            <a:xfrm>
              <a:off x="763955" y="2833760"/>
              <a:ext cx="548587" cy="518371"/>
            </a:xfrm>
            <a:custGeom>
              <a:avLst/>
              <a:gdLst>
                <a:gd name="T0" fmla="*/ 568 w 6630"/>
                <a:gd name="T1" fmla="*/ 2493 h 6244"/>
                <a:gd name="T2" fmla="*/ 2067 w 6630"/>
                <a:gd name="T3" fmla="*/ 941 h 6244"/>
                <a:gd name="T4" fmla="*/ 3033 w 6630"/>
                <a:gd name="T5" fmla="*/ 718 h 6244"/>
                <a:gd name="T6" fmla="*/ 3522 w 6630"/>
                <a:gd name="T7" fmla="*/ 1189 h 6244"/>
                <a:gd name="T8" fmla="*/ 2739 w 6630"/>
                <a:gd name="T9" fmla="*/ 2000 h 6244"/>
                <a:gd name="T10" fmla="*/ 4773 w 6630"/>
                <a:gd name="T11" fmla="*/ 3965 h 6244"/>
                <a:gd name="T12" fmla="*/ 3216 w 6630"/>
                <a:gd name="T13" fmla="*/ 0 h 6244"/>
                <a:gd name="T14" fmla="*/ 5539 w 6630"/>
                <a:gd name="T15" fmla="*/ 4704 h 6244"/>
                <a:gd name="T16" fmla="*/ 6072 w 6630"/>
                <a:gd name="T17" fmla="*/ 5218 h 6244"/>
                <a:gd name="T18" fmla="*/ 5338 w 6630"/>
                <a:gd name="T19" fmla="*/ 5978 h 6244"/>
                <a:gd name="T20" fmla="*/ 4805 w 6630"/>
                <a:gd name="T21" fmla="*/ 5463 h 6244"/>
                <a:gd name="T22" fmla="*/ 1056 w 6630"/>
                <a:gd name="T23" fmla="*/ 5423 h 6244"/>
                <a:gd name="T24" fmla="*/ 904 w 6630"/>
                <a:gd name="T25" fmla="*/ 5467 h 6244"/>
                <a:gd name="T26" fmla="*/ 924 w 6630"/>
                <a:gd name="T27" fmla="*/ 5599 h 6244"/>
                <a:gd name="T28" fmla="*/ 462 w 6630"/>
                <a:gd name="T29" fmla="*/ 6061 h 6244"/>
                <a:gd name="T30" fmla="*/ 0 w 6630"/>
                <a:gd name="T31" fmla="*/ 5599 h 6244"/>
                <a:gd name="T32" fmla="*/ 576 w 6630"/>
                <a:gd name="T33" fmla="*/ 5151 h 6244"/>
                <a:gd name="T34" fmla="*/ 600 w 6630"/>
                <a:gd name="T35" fmla="*/ 5029 h 6244"/>
                <a:gd name="T36" fmla="*/ 184 w 6630"/>
                <a:gd name="T37" fmla="*/ 4584 h 6244"/>
                <a:gd name="T38" fmla="*/ 654 w 6630"/>
                <a:gd name="T39" fmla="*/ 4131 h 6244"/>
                <a:gd name="T40" fmla="*/ 4027 w 6630"/>
                <a:gd name="T41" fmla="*/ 4712 h 6244"/>
                <a:gd name="T42" fmla="*/ 2005 w 6630"/>
                <a:gd name="T43" fmla="*/ 2759 h 6244"/>
                <a:gd name="T44" fmla="*/ 1445 w 6630"/>
                <a:gd name="T45" fmla="*/ 3340 h 6244"/>
                <a:gd name="T46" fmla="*/ 568 w 6630"/>
                <a:gd name="T47" fmla="*/ 2493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30" h="6244">
                  <a:moveTo>
                    <a:pt x="568" y="2493"/>
                  </a:moveTo>
                  <a:lnTo>
                    <a:pt x="2067" y="941"/>
                  </a:lnTo>
                  <a:cubicBezTo>
                    <a:pt x="2284" y="975"/>
                    <a:pt x="2741" y="1021"/>
                    <a:pt x="3033" y="718"/>
                  </a:cubicBezTo>
                  <a:lnTo>
                    <a:pt x="3522" y="1189"/>
                  </a:lnTo>
                  <a:lnTo>
                    <a:pt x="2739" y="2000"/>
                  </a:lnTo>
                  <a:lnTo>
                    <a:pt x="4773" y="3965"/>
                  </a:lnTo>
                  <a:cubicBezTo>
                    <a:pt x="5429" y="2875"/>
                    <a:pt x="5176" y="1181"/>
                    <a:pt x="3216" y="0"/>
                  </a:cubicBezTo>
                  <a:cubicBezTo>
                    <a:pt x="6139" y="415"/>
                    <a:pt x="6630" y="3072"/>
                    <a:pt x="5539" y="4704"/>
                  </a:cubicBezTo>
                  <a:lnTo>
                    <a:pt x="6072" y="5218"/>
                  </a:lnTo>
                  <a:lnTo>
                    <a:pt x="5338" y="5978"/>
                  </a:lnTo>
                  <a:lnTo>
                    <a:pt x="4805" y="5463"/>
                  </a:lnTo>
                  <a:cubicBezTo>
                    <a:pt x="3927" y="6087"/>
                    <a:pt x="2633" y="6244"/>
                    <a:pt x="1056" y="5423"/>
                  </a:cubicBezTo>
                  <a:lnTo>
                    <a:pt x="904" y="5467"/>
                  </a:lnTo>
                  <a:cubicBezTo>
                    <a:pt x="917" y="5509"/>
                    <a:pt x="924" y="5553"/>
                    <a:pt x="924" y="5599"/>
                  </a:cubicBezTo>
                  <a:cubicBezTo>
                    <a:pt x="924" y="5853"/>
                    <a:pt x="716" y="6061"/>
                    <a:pt x="462" y="6061"/>
                  </a:cubicBezTo>
                  <a:cubicBezTo>
                    <a:pt x="208" y="6061"/>
                    <a:pt x="0" y="5853"/>
                    <a:pt x="0" y="5599"/>
                  </a:cubicBezTo>
                  <a:cubicBezTo>
                    <a:pt x="0" y="5297"/>
                    <a:pt x="287" y="5077"/>
                    <a:pt x="576" y="5151"/>
                  </a:cubicBezTo>
                  <a:lnTo>
                    <a:pt x="600" y="5029"/>
                  </a:lnTo>
                  <a:cubicBezTo>
                    <a:pt x="463" y="4891"/>
                    <a:pt x="313" y="4756"/>
                    <a:pt x="184" y="4584"/>
                  </a:cubicBezTo>
                  <a:cubicBezTo>
                    <a:pt x="341" y="4433"/>
                    <a:pt x="498" y="4282"/>
                    <a:pt x="654" y="4131"/>
                  </a:cubicBezTo>
                  <a:cubicBezTo>
                    <a:pt x="1944" y="5190"/>
                    <a:pt x="3186" y="5218"/>
                    <a:pt x="4027" y="4712"/>
                  </a:cubicBezTo>
                  <a:lnTo>
                    <a:pt x="2005" y="2759"/>
                  </a:lnTo>
                  <a:lnTo>
                    <a:pt x="1445" y="3340"/>
                  </a:lnTo>
                  <a:lnTo>
                    <a:pt x="568" y="2493"/>
                  </a:lnTo>
                  <a:close/>
                </a:path>
              </a:pathLst>
            </a:custGeom>
            <a:solidFill>
              <a:srgbClr val="FFFDFB"/>
            </a:solidFill>
            <a:ln>
              <a:noFill/>
            </a:ln>
            <a:effectLst/>
          </p:spPr>
          <p:txBody>
            <a:bodyPr vert="horz" wrap="square" lIns="91440" tIns="45720" rIns="91440" bIns="45720" numCol="1" anchor="t" anchorCtr="0" compatLnSpc="1">
              <a:prstTxWarp prst="textNoShape">
                <a:avLst/>
              </a:prstTxWarp>
            </a:bodyPr>
            <a:lstStyle/>
            <a:p>
              <a:pPr algn="ctr"/>
              <a:endParaRPr lang="zh-CN" altLang="en-US" sz="1800">
                <a:latin typeface="微软雅黑" panose="020B0503020204020204" pitchFamily="34" charset="-122"/>
                <a:ea typeface="微软雅黑" panose="020B0503020204020204" pitchFamily="34" charset="-122"/>
              </a:endParaRPr>
            </a:p>
          </p:txBody>
        </p:sp>
        <p:sp>
          <p:nvSpPr>
            <p:cNvPr id="34" name="矩形 33"/>
            <p:cNvSpPr/>
            <p:nvPr/>
          </p:nvSpPr>
          <p:spPr>
            <a:xfrm>
              <a:off x="1380372" y="2750821"/>
              <a:ext cx="1567223" cy="684248"/>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a:solidFill>
                  <a:srgbClr val="FFF8E5"/>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056806" y="4381755"/>
            <a:ext cx="7130079" cy="778357"/>
            <a:chOff x="5982998" y="2703257"/>
            <a:chExt cx="5795865" cy="778357"/>
          </a:xfrm>
        </p:grpSpPr>
        <p:sp>
          <p:nvSpPr>
            <p:cNvPr id="39" name="矩形 38"/>
            <p:cNvSpPr/>
            <p:nvPr/>
          </p:nvSpPr>
          <p:spPr>
            <a:xfrm>
              <a:off x="6017273" y="2703257"/>
              <a:ext cx="5727314" cy="584775"/>
            </a:xfrm>
            <a:prstGeom prst="rect">
              <a:avLst/>
            </a:prstGeom>
          </p:spPr>
          <p:txBody>
            <a:bodyPr wrap="square">
              <a:spAutoFit/>
            </a:bodyPr>
            <a:lstStyle/>
            <a:p>
              <a:r>
                <a:rPr lang="zh-CN" altLang="en-US" sz="1600" spc="-150" dirty="0">
                  <a:solidFill>
                    <a:srgbClr val="591300"/>
                  </a:solidFill>
                  <a:latin typeface="微软雅黑" panose="020B0503020204020204" pitchFamily="34" charset="-122"/>
                  <a:ea typeface="微软雅黑" panose="020B0503020204020204" pitchFamily="34" charset="-122"/>
                </a:rPr>
                <a:t>推进党的建设新的伟大工程要一以贯之，是新时代坚持和发展中国特色社会主义的根本保障。</a:t>
              </a:r>
              <a:endParaRPr lang="zh-CN" altLang="en-US" sz="1600" spc="-150" dirty="0">
                <a:solidFill>
                  <a:srgbClr val="591300"/>
                </a:solidFill>
                <a:latin typeface="微软雅黑" panose="020B0503020204020204" pitchFamily="34" charset="-122"/>
                <a:ea typeface="微软雅黑" panose="020B0503020204020204" pitchFamily="34" charset="-122"/>
              </a:endParaRPr>
            </a:p>
          </p:txBody>
        </p:sp>
        <p:sp>
          <p:nvSpPr>
            <p:cNvPr id="44" name="矩形 43"/>
            <p:cNvSpPr/>
            <p:nvPr/>
          </p:nvSpPr>
          <p:spPr>
            <a:xfrm>
              <a:off x="5982998" y="2735162"/>
              <a:ext cx="5795865" cy="746452"/>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FFF8E5"/>
                </a:solidFill>
                <a:latin typeface="微软雅黑" panose="020B0503020204020204" pitchFamily="34" charset="-122"/>
                <a:ea typeface="微软雅黑" panose="020B0503020204020204" pitchFamily="34" charset="-122"/>
              </a:endParaRPr>
            </a:p>
          </p:txBody>
        </p:sp>
      </p:grpSp>
      <p:sp>
        <p:nvSpPr>
          <p:cNvPr id="45" name="燕尾形 44"/>
          <p:cNvSpPr/>
          <p:nvPr/>
        </p:nvSpPr>
        <p:spPr>
          <a:xfrm>
            <a:off x="3555778" y="4626192"/>
            <a:ext cx="342124" cy="3421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8" name="组合 47"/>
          <p:cNvGrpSpPr/>
          <p:nvPr/>
        </p:nvGrpSpPr>
        <p:grpSpPr>
          <a:xfrm>
            <a:off x="982638" y="5564420"/>
            <a:ext cx="2251470" cy="684248"/>
            <a:chOff x="696125" y="2750821"/>
            <a:chExt cx="2251470" cy="684248"/>
          </a:xfrm>
        </p:grpSpPr>
        <p:sp>
          <p:nvSpPr>
            <p:cNvPr id="49" name="矩形 48"/>
            <p:cNvSpPr/>
            <p:nvPr/>
          </p:nvSpPr>
          <p:spPr>
            <a:xfrm>
              <a:off x="1502298" y="2911159"/>
              <a:ext cx="1338828" cy="369332"/>
            </a:xfrm>
            <a:prstGeom prst="rect">
              <a:avLst/>
            </a:prstGeom>
          </p:spPr>
          <p:txBody>
            <a:bodyPr wrap="none">
              <a:spAutoFit/>
            </a:bodyPr>
            <a:lstStyle/>
            <a:p>
              <a:pPr algn="ctr"/>
              <a:r>
                <a:rPr lang="zh-CN" altLang="en-US" sz="1800" dirty="0">
                  <a:solidFill>
                    <a:srgbClr val="C00000"/>
                  </a:solidFill>
                  <a:latin typeface="微软雅黑" panose="020B0503020204020204" pitchFamily="34" charset="-122"/>
                  <a:ea typeface="微软雅黑" panose="020B0503020204020204" pitchFamily="34" charset="-122"/>
                </a:rPr>
                <a:t>要一以贯之</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50" name="矩形 49"/>
            <p:cNvSpPr/>
            <p:nvPr/>
          </p:nvSpPr>
          <p:spPr>
            <a:xfrm>
              <a:off x="696125" y="2750821"/>
              <a:ext cx="684248" cy="68424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gradFill>
                  <a:gsLst>
                    <a:gs pos="34000">
                      <a:schemeClr val="bg1"/>
                    </a:gs>
                    <a:gs pos="85000">
                      <a:srgbClr val="FFFF00"/>
                    </a:gs>
                  </a:gsLst>
                  <a:lin ang="5400000" scaled="1"/>
                </a:gradFill>
                <a:latin typeface="微软雅黑" panose="020B0503020204020204" pitchFamily="34" charset="-122"/>
                <a:ea typeface="微软雅黑" panose="020B0503020204020204" pitchFamily="34" charset="-122"/>
              </a:endParaRPr>
            </a:p>
          </p:txBody>
        </p:sp>
        <p:sp>
          <p:nvSpPr>
            <p:cNvPr id="51" name="party emblem"/>
            <p:cNvSpPr>
              <a:spLocks/>
            </p:cNvSpPr>
            <p:nvPr/>
          </p:nvSpPr>
          <p:spPr bwMode="auto">
            <a:xfrm>
              <a:off x="763955" y="2833760"/>
              <a:ext cx="548587" cy="518371"/>
            </a:xfrm>
            <a:custGeom>
              <a:avLst/>
              <a:gdLst>
                <a:gd name="T0" fmla="*/ 568 w 6630"/>
                <a:gd name="T1" fmla="*/ 2493 h 6244"/>
                <a:gd name="T2" fmla="*/ 2067 w 6630"/>
                <a:gd name="T3" fmla="*/ 941 h 6244"/>
                <a:gd name="T4" fmla="*/ 3033 w 6630"/>
                <a:gd name="T5" fmla="*/ 718 h 6244"/>
                <a:gd name="T6" fmla="*/ 3522 w 6630"/>
                <a:gd name="T7" fmla="*/ 1189 h 6244"/>
                <a:gd name="T8" fmla="*/ 2739 w 6630"/>
                <a:gd name="T9" fmla="*/ 2000 h 6244"/>
                <a:gd name="T10" fmla="*/ 4773 w 6630"/>
                <a:gd name="T11" fmla="*/ 3965 h 6244"/>
                <a:gd name="T12" fmla="*/ 3216 w 6630"/>
                <a:gd name="T13" fmla="*/ 0 h 6244"/>
                <a:gd name="T14" fmla="*/ 5539 w 6630"/>
                <a:gd name="T15" fmla="*/ 4704 h 6244"/>
                <a:gd name="T16" fmla="*/ 6072 w 6630"/>
                <a:gd name="T17" fmla="*/ 5218 h 6244"/>
                <a:gd name="T18" fmla="*/ 5338 w 6630"/>
                <a:gd name="T19" fmla="*/ 5978 h 6244"/>
                <a:gd name="T20" fmla="*/ 4805 w 6630"/>
                <a:gd name="T21" fmla="*/ 5463 h 6244"/>
                <a:gd name="T22" fmla="*/ 1056 w 6630"/>
                <a:gd name="T23" fmla="*/ 5423 h 6244"/>
                <a:gd name="T24" fmla="*/ 904 w 6630"/>
                <a:gd name="T25" fmla="*/ 5467 h 6244"/>
                <a:gd name="T26" fmla="*/ 924 w 6630"/>
                <a:gd name="T27" fmla="*/ 5599 h 6244"/>
                <a:gd name="T28" fmla="*/ 462 w 6630"/>
                <a:gd name="T29" fmla="*/ 6061 h 6244"/>
                <a:gd name="T30" fmla="*/ 0 w 6630"/>
                <a:gd name="T31" fmla="*/ 5599 h 6244"/>
                <a:gd name="T32" fmla="*/ 576 w 6630"/>
                <a:gd name="T33" fmla="*/ 5151 h 6244"/>
                <a:gd name="T34" fmla="*/ 600 w 6630"/>
                <a:gd name="T35" fmla="*/ 5029 h 6244"/>
                <a:gd name="T36" fmla="*/ 184 w 6630"/>
                <a:gd name="T37" fmla="*/ 4584 h 6244"/>
                <a:gd name="T38" fmla="*/ 654 w 6630"/>
                <a:gd name="T39" fmla="*/ 4131 h 6244"/>
                <a:gd name="T40" fmla="*/ 4027 w 6630"/>
                <a:gd name="T41" fmla="*/ 4712 h 6244"/>
                <a:gd name="T42" fmla="*/ 2005 w 6630"/>
                <a:gd name="T43" fmla="*/ 2759 h 6244"/>
                <a:gd name="T44" fmla="*/ 1445 w 6630"/>
                <a:gd name="T45" fmla="*/ 3340 h 6244"/>
                <a:gd name="T46" fmla="*/ 568 w 6630"/>
                <a:gd name="T47" fmla="*/ 2493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30" h="6244">
                  <a:moveTo>
                    <a:pt x="568" y="2493"/>
                  </a:moveTo>
                  <a:lnTo>
                    <a:pt x="2067" y="941"/>
                  </a:lnTo>
                  <a:cubicBezTo>
                    <a:pt x="2284" y="975"/>
                    <a:pt x="2741" y="1021"/>
                    <a:pt x="3033" y="718"/>
                  </a:cubicBezTo>
                  <a:lnTo>
                    <a:pt x="3522" y="1189"/>
                  </a:lnTo>
                  <a:lnTo>
                    <a:pt x="2739" y="2000"/>
                  </a:lnTo>
                  <a:lnTo>
                    <a:pt x="4773" y="3965"/>
                  </a:lnTo>
                  <a:cubicBezTo>
                    <a:pt x="5429" y="2875"/>
                    <a:pt x="5176" y="1181"/>
                    <a:pt x="3216" y="0"/>
                  </a:cubicBezTo>
                  <a:cubicBezTo>
                    <a:pt x="6139" y="415"/>
                    <a:pt x="6630" y="3072"/>
                    <a:pt x="5539" y="4704"/>
                  </a:cubicBezTo>
                  <a:lnTo>
                    <a:pt x="6072" y="5218"/>
                  </a:lnTo>
                  <a:lnTo>
                    <a:pt x="5338" y="5978"/>
                  </a:lnTo>
                  <a:lnTo>
                    <a:pt x="4805" y="5463"/>
                  </a:lnTo>
                  <a:cubicBezTo>
                    <a:pt x="3927" y="6087"/>
                    <a:pt x="2633" y="6244"/>
                    <a:pt x="1056" y="5423"/>
                  </a:cubicBezTo>
                  <a:lnTo>
                    <a:pt x="904" y="5467"/>
                  </a:lnTo>
                  <a:cubicBezTo>
                    <a:pt x="917" y="5509"/>
                    <a:pt x="924" y="5553"/>
                    <a:pt x="924" y="5599"/>
                  </a:cubicBezTo>
                  <a:cubicBezTo>
                    <a:pt x="924" y="5853"/>
                    <a:pt x="716" y="6061"/>
                    <a:pt x="462" y="6061"/>
                  </a:cubicBezTo>
                  <a:cubicBezTo>
                    <a:pt x="208" y="6061"/>
                    <a:pt x="0" y="5853"/>
                    <a:pt x="0" y="5599"/>
                  </a:cubicBezTo>
                  <a:cubicBezTo>
                    <a:pt x="0" y="5297"/>
                    <a:pt x="287" y="5077"/>
                    <a:pt x="576" y="5151"/>
                  </a:cubicBezTo>
                  <a:lnTo>
                    <a:pt x="600" y="5029"/>
                  </a:lnTo>
                  <a:cubicBezTo>
                    <a:pt x="463" y="4891"/>
                    <a:pt x="313" y="4756"/>
                    <a:pt x="184" y="4584"/>
                  </a:cubicBezTo>
                  <a:cubicBezTo>
                    <a:pt x="341" y="4433"/>
                    <a:pt x="498" y="4282"/>
                    <a:pt x="654" y="4131"/>
                  </a:cubicBezTo>
                  <a:cubicBezTo>
                    <a:pt x="1944" y="5190"/>
                    <a:pt x="3186" y="5218"/>
                    <a:pt x="4027" y="4712"/>
                  </a:cubicBezTo>
                  <a:lnTo>
                    <a:pt x="2005" y="2759"/>
                  </a:lnTo>
                  <a:lnTo>
                    <a:pt x="1445" y="3340"/>
                  </a:lnTo>
                  <a:lnTo>
                    <a:pt x="568" y="2493"/>
                  </a:lnTo>
                  <a:close/>
                </a:path>
              </a:pathLst>
            </a:custGeom>
            <a:solidFill>
              <a:srgbClr val="FFFDFB"/>
            </a:solidFill>
            <a:ln>
              <a:noFill/>
            </a:ln>
            <a:effectLst/>
          </p:spPr>
          <p:txBody>
            <a:bodyPr vert="horz" wrap="square" lIns="91440" tIns="45720" rIns="91440" bIns="45720" numCol="1" anchor="t" anchorCtr="0" compatLnSpc="1">
              <a:prstTxWarp prst="textNoShape">
                <a:avLst/>
              </a:prstTxWarp>
            </a:bodyPr>
            <a:lstStyle/>
            <a:p>
              <a:pPr algn="ctr"/>
              <a:endParaRPr lang="zh-CN" altLang="en-US" sz="1800">
                <a:latin typeface="微软雅黑" panose="020B0503020204020204" pitchFamily="34" charset="-122"/>
                <a:ea typeface="微软雅黑" panose="020B0503020204020204" pitchFamily="34" charset="-122"/>
              </a:endParaRPr>
            </a:p>
          </p:txBody>
        </p:sp>
        <p:sp>
          <p:nvSpPr>
            <p:cNvPr id="52" name="矩形 51"/>
            <p:cNvSpPr/>
            <p:nvPr/>
          </p:nvSpPr>
          <p:spPr>
            <a:xfrm>
              <a:off x="1380372" y="2750821"/>
              <a:ext cx="1567223" cy="684248"/>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a:solidFill>
                  <a:srgbClr val="FFF8E5"/>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056806" y="5548761"/>
            <a:ext cx="7163276" cy="746452"/>
            <a:chOff x="5982998" y="2735162"/>
            <a:chExt cx="5822850" cy="746452"/>
          </a:xfrm>
        </p:grpSpPr>
        <p:sp>
          <p:nvSpPr>
            <p:cNvPr id="54" name="矩形 53"/>
            <p:cNvSpPr/>
            <p:nvPr/>
          </p:nvSpPr>
          <p:spPr>
            <a:xfrm>
              <a:off x="6078534" y="2824037"/>
              <a:ext cx="5727314" cy="584775"/>
            </a:xfrm>
            <a:prstGeom prst="rect">
              <a:avLst/>
            </a:prstGeom>
          </p:spPr>
          <p:txBody>
            <a:bodyPr wrap="square">
              <a:spAutoFit/>
            </a:bodyPr>
            <a:lstStyle/>
            <a:p>
              <a:r>
                <a:rPr lang="en-US" altLang="zh-CN" sz="1600" smtClean="0">
                  <a:solidFill>
                    <a:srgbClr val="591300"/>
                  </a:solidFill>
                  <a:latin typeface="微软雅黑" panose="020B0503020204020204" pitchFamily="34" charset="-122"/>
                  <a:ea typeface="微软雅黑" panose="020B0503020204020204" pitchFamily="34" charset="-122"/>
                </a:rPr>
                <a:t>2009</a:t>
              </a:r>
              <a:r>
                <a:rPr lang="zh-CN" altLang="en-US" sz="1600" smtClean="0">
                  <a:solidFill>
                    <a:srgbClr val="591300"/>
                  </a:solidFill>
                  <a:latin typeface="微软雅黑" panose="020B0503020204020204" pitchFamily="34" charset="-122"/>
                  <a:ea typeface="微软雅黑" panose="020B0503020204020204" pitchFamily="34" charset="-122"/>
                </a:rPr>
                <a:t>年</a:t>
              </a:r>
              <a:r>
                <a:rPr lang="en-US" altLang="zh-CN" sz="1600" smtClean="0">
                  <a:solidFill>
                    <a:srgbClr val="591300"/>
                  </a:solidFill>
                  <a:latin typeface="微软雅黑" panose="020B0503020204020204" pitchFamily="34" charset="-122"/>
                  <a:ea typeface="微软雅黑" panose="020B0503020204020204" pitchFamily="34" charset="-122"/>
                </a:rPr>
                <a:t>7</a:t>
              </a:r>
              <a:r>
                <a:rPr lang="zh-CN" altLang="en-US" sz="1600" smtClean="0">
                  <a:solidFill>
                    <a:srgbClr val="591300"/>
                  </a:solidFill>
                  <a:latin typeface="微软雅黑" panose="020B0503020204020204" pitchFamily="34" charset="-122"/>
                  <a:ea typeface="微软雅黑" panose="020B0503020204020204" pitchFamily="34" charset="-122"/>
                </a:rPr>
                <a:t>月，中央党务公开工作领导小组在北京成立，加强对党务公开工作的组织领导和工作指导。</a:t>
              </a:r>
              <a:endParaRPr lang="zh-CN" altLang="en-US" sz="1600" dirty="0">
                <a:solidFill>
                  <a:srgbClr val="591300"/>
                </a:solidFill>
                <a:latin typeface="微软雅黑" panose="020B0503020204020204" pitchFamily="34" charset="-122"/>
                <a:ea typeface="微软雅黑" panose="020B0503020204020204" pitchFamily="34" charset="-122"/>
              </a:endParaRPr>
            </a:p>
          </p:txBody>
        </p:sp>
        <p:sp>
          <p:nvSpPr>
            <p:cNvPr id="55" name="矩形 54"/>
            <p:cNvSpPr/>
            <p:nvPr/>
          </p:nvSpPr>
          <p:spPr>
            <a:xfrm>
              <a:off x="5982998" y="2735162"/>
              <a:ext cx="5795865" cy="746452"/>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FFF8E5"/>
                </a:solidFill>
                <a:latin typeface="微软雅黑" panose="020B0503020204020204" pitchFamily="34" charset="-122"/>
                <a:ea typeface="微软雅黑" panose="020B0503020204020204" pitchFamily="34" charset="-122"/>
              </a:endParaRPr>
            </a:p>
          </p:txBody>
        </p:sp>
      </p:grpSp>
      <p:sp>
        <p:nvSpPr>
          <p:cNvPr id="56" name="燕尾形 55"/>
          <p:cNvSpPr/>
          <p:nvPr/>
        </p:nvSpPr>
        <p:spPr>
          <a:xfrm>
            <a:off x="3555778" y="5761293"/>
            <a:ext cx="342124" cy="3421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91623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fltVal val="0"/>
                                          </p:val>
                                        </p:tav>
                                        <p:tav tm="100000">
                                          <p:val>
                                            <p:strVal val="#ppt_w"/>
                                          </p:val>
                                        </p:tav>
                                      </p:tavLst>
                                    </p:anim>
                                    <p:anim calcmode="lin" valueType="num">
                                      <p:cBhvr>
                                        <p:cTn id="8" dur="1250" fill="hold"/>
                                        <p:tgtEl>
                                          <p:spTgt spid="15"/>
                                        </p:tgtEl>
                                        <p:attrNameLst>
                                          <p:attrName>ppt_h</p:attrName>
                                        </p:attrNameLst>
                                      </p:cBhvr>
                                      <p:tavLst>
                                        <p:tav tm="0">
                                          <p:val>
                                            <p:fltVal val="0"/>
                                          </p:val>
                                        </p:tav>
                                        <p:tav tm="100000">
                                          <p:val>
                                            <p:strVal val="#ppt_h"/>
                                          </p:val>
                                        </p:tav>
                                      </p:tavLst>
                                    </p:anim>
                                    <p:animEffect transition="in" filter="fade">
                                      <p:cBhvr>
                                        <p:cTn id="9" dur="1250"/>
                                        <p:tgtEl>
                                          <p:spTgt spid="15"/>
                                        </p:tgtEl>
                                      </p:cBhvr>
                                    </p:animEffect>
                                  </p:childTnLst>
                                </p:cTn>
                              </p:par>
                            </p:childTnLst>
                          </p:cTn>
                        </p:par>
                        <p:par>
                          <p:cTn id="10" fill="hold">
                            <p:stCondLst>
                              <p:cond delay="1350"/>
                            </p:stCondLst>
                            <p:childTnLst>
                              <p:par>
                                <p:cTn id="11" presetID="18" presetClass="entr" presetSubtype="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downRight)">
                                      <p:cBhvr>
                                        <p:cTn id="13" dur="500"/>
                                        <p:tgtEl>
                                          <p:spTgt spid="18"/>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ppt_x</p:attrName>
                                        </p:attrNameLst>
                                      </p:cBhvr>
                                      <p:tavLst>
                                        <p:tav tm="0">
                                          <p:val>
                                            <p:strVal val="#ppt_x-#ppt_w*1.125000"/>
                                          </p:val>
                                        </p:tav>
                                        <p:tav tm="100000">
                                          <p:val>
                                            <p:strVal val="#ppt_x"/>
                                          </p:val>
                                        </p:tav>
                                      </p:tavLst>
                                    </p:anim>
                                    <p:animEffect transition="in" filter="wipe(right)">
                                      <p:cBhvr>
                                        <p:cTn id="17" dur="500"/>
                                        <p:tgtEl>
                                          <p:spTgt spid="29"/>
                                        </p:tgtEl>
                                      </p:cBhvr>
                                    </p:animEffect>
                                  </p:childTnLst>
                                </p:cTn>
                              </p:par>
                              <p:par>
                                <p:cTn id="18" presetID="18" presetClass="entr" presetSubtype="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strips(downRight)">
                                      <p:cBhvr>
                                        <p:cTn id="20" dur="500"/>
                                        <p:tgtEl>
                                          <p:spTgt spid="26"/>
                                        </p:tgtEl>
                                      </p:cBhvr>
                                    </p:animEffect>
                                  </p:childTnLst>
                                </p:cTn>
                              </p:par>
                            </p:childTnLst>
                          </p:cTn>
                        </p:par>
                        <p:par>
                          <p:cTn id="21" fill="hold">
                            <p:stCondLst>
                              <p:cond delay="1850"/>
                            </p:stCondLst>
                            <p:childTnLst>
                              <p:par>
                                <p:cTn id="22" presetID="18" presetClass="entr" presetSubtype="6"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strips(downRight)">
                                      <p:cBhvr>
                                        <p:cTn id="24" dur="500"/>
                                        <p:tgtEl>
                                          <p:spTgt spid="3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par>
                                <p:cTn id="29" presetID="18" presetClass="entr" presetSubtype="6"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strips(downRight)">
                                      <p:cBhvr>
                                        <p:cTn id="31" dur="500"/>
                                        <p:tgtEl>
                                          <p:spTgt spid="35"/>
                                        </p:tgtEl>
                                      </p:cBhvr>
                                    </p:animEffect>
                                  </p:childTnLst>
                                </p:cTn>
                              </p:par>
                            </p:childTnLst>
                          </p:cTn>
                        </p:par>
                        <p:par>
                          <p:cTn id="32" fill="hold">
                            <p:stCondLst>
                              <p:cond delay="2350"/>
                            </p:stCondLst>
                            <p:childTnLst>
                              <p:par>
                                <p:cTn id="33" presetID="18" presetClass="entr" presetSubtype="6"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strips(downRight)">
                                      <p:cBhvr>
                                        <p:cTn id="35" dur="500"/>
                                        <p:tgtEl>
                                          <p:spTgt spid="48"/>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500"/>
                                        <p:tgtEl>
                                          <p:spTgt spid="56"/>
                                        </p:tgtEl>
                                        <p:attrNameLst>
                                          <p:attrName>ppt_x</p:attrName>
                                        </p:attrNameLst>
                                      </p:cBhvr>
                                      <p:tavLst>
                                        <p:tav tm="0">
                                          <p:val>
                                            <p:strVal val="#ppt_x-#ppt_w*1.125000"/>
                                          </p:val>
                                        </p:tav>
                                        <p:tav tm="100000">
                                          <p:val>
                                            <p:strVal val="#ppt_x"/>
                                          </p:val>
                                        </p:tav>
                                      </p:tavLst>
                                    </p:anim>
                                    <p:animEffect transition="in" filter="wipe(right)">
                                      <p:cBhvr>
                                        <p:cTn id="39" dur="500"/>
                                        <p:tgtEl>
                                          <p:spTgt spid="56"/>
                                        </p:tgtEl>
                                      </p:cBhvr>
                                    </p:animEffect>
                                  </p:childTnLst>
                                </p:cTn>
                              </p:par>
                              <p:par>
                                <p:cTn id="40" presetID="18" presetClass="entr" presetSubtype="6"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strips(downRight)">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animBg="1"/>
      <p:bldP spid="4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330689" cy="523220"/>
            <a:chOff x="2422798" y="2519063"/>
            <a:chExt cx="533068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00877" y="2519063"/>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“三个一以贯之”的内在关系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85" name="圆角矩形 8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8" name="矩形 17"/>
          <p:cNvSpPr/>
          <p:nvPr/>
        </p:nvSpPr>
        <p:spPr>
          <a:xfrm>
            <a:off x="982639" y="3213770"/>
            <a:ext cx="10355896" cy="29296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3907" y="2904624"/>
            <a:ext cx="9582825"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dirty="0">
                <a:solidFill>
                  <a:srgbClr val="C00000"/>
                </a:solidFill>
                <a:latin typeface="微软雅黑" panose="020B0503020204020204" pitchFamily="82" charset="2"/>
                <a:ea typeface="微软雅黑" panose="020B0503020204020204" pitchFamily="82" charset="2"/>
              </a:rPr>
              <a:t>中国特色社会主义是改革开放以来党的全部理论和实践的主题，是全面建成小康社会、加快推进社会主义现代化、实现中华民族伟大复兴的必由之路。旗帜决定道路，道路决定命运。我们的新时代，是中国特色社会主义新时代，而不是别的什么新时代。高举中国特色社会主义伟大旗帜，以习近平新时代中国特色社会主义思想为行动指南，坚定道路自信、理论自信、制度自信和文化自信，既不走封闭僵化的老路，也不走改旗易帜的邪路，我们党才能肩负起新时代的历史使命，在坚持和发展中国特色社会主义的伟大进程中，不断开辟党和国家事业发展新境界。</a:t>
            </a:r>
            <a:endParaRPr lang="zh-CN" altLang="en-US" sz="1800" dirty="0">
              <a:solidFill>
                <a:srgbClr val="C00000"/>
              </a:solidFill>
              <a:latin typeface="微软雅黑" panose="020B0503020204020204" pitchFamily="82" charset="2"/>
              <a:ea typeface="微软雅黑" panose="020B0503020204020204" pitchFamily="82" charset="2"/>
            </a:endParaRPr>
          </a:p>
        </p:txBody>
      </p:sp>
      <p:sp>
        <p:nvSpPr>
          <p:cNvPr id="20" name="矩形 19"/>
          <p:cNvSpPr/>
          <p:nvPr/>
        </p:nvSpPr>
        <p:spPr>
          <a:xfrm>
            <a:off x="955154" y="1773610"/>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坚持和发展中国特色社会主义要一以贯之</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明确</a:t>
            </a:r>
            <a:r>
              <a:rPr lang="zh-CN" altLang="en-US" b="1" dirty="0">
                <a:latin typeface="微软雅黑" panose="020B0503020204020204" pitchFamily="34" charset="-122"/>
                <a:ea typeface="微软雅黑" panose="020B0503020204020204" pitchFamily="34" charset="-122"/>
              </a:rPr>
              <a:t>了在新时代必须坚定前行的道路和方向</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6757342"/>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barn(inVertical)">
                                      <p:cBhvr>
                                        <p:cTn id="19" dur="1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 grpId="0" animBg="1"/>
      <p:bldP spid="19" grpId="0"/>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330689" cy="523220"/>
            <a:chOff x="2422798" y="2519063"/>
            <a:chExt cx="533068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00877" y="2519063"/>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“三个一以贯之”的内在关系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85" name="圆角矩形 8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8" name="矩形 17"/>
          <p:cNvSpPr/>
          <p:nvPr/>
        </p:nvSpPr>
        <p:spPr>
          <a:xfrm>
            <a:off x="982639" y="3213770"/>
            <a:ext cx="10355896" cy="29296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3907" y="2904624"/>
            <a:ext cx="9582825"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dirty="0">
                <a:solidFill>
                  <a:srgbClr val="C00000"/>
                </a:solidFill>
                <a:latin typeface="微软雅黑" panose="020B0503020204020204" pitchFamily="82" charset="2"/>
                <a:ea typeface="微软雅黑" panose="020B0503020204020204" pitchFamily="82" charset="2"/>
              </a:rPr>
              <a:t>中国特色社会主义最本质的特征是中国共产党领导，中国特色社会主义制度的最大优势是中国共产党领导。在新时代，坚持和发展中国特色社会主义，党的领导既是引领，又是根本保证；统揽伟大斗争、伟大工程、伟大事业、伟大梦想，党的建设新的伟大工程起着决定性作用。这就要求我们党必须勇于进行自我革命，把党建设得更加坚强有力，以党的自我革命推动党领导人民进行的伟大社会革命。</a:t>
            </a:r>
            <a:endParaRPr lang="zh-CN" altLang="en-US" sz="1800" dirty="0">
              <a:solidFill>
                <a:srgbClr val="C00000"/>
              </a:solidFill>
              <a:latin typeface="微软雅黑" panose="020B0503020204020204" pitchFamily="82" charset="2"/>
              <a:ea typeface="微软雅黑" panose="020B0503020204020204" pitchFamily="82" charset="2"/>
            </a:endParaRPr>
          </a:p>
        </p:txBody>
      </p:sp>
      <p:sp>
        <p:nvSpPr>
          <p:cNvPr id="20" name="矩形 19"/>
          <p:cNvSpPr/>
          <p:nvPr/>
        </p:nvSpPr>
        <p:spPr>
          <a:xfrm>
            <a:off x="955154" y="1773610"/>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推进党的建设新的伟大工程要一以贯之</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是</a:t>
            </a:r>
            <a:r>
              <a:rPr lang="zh-CN" altLang="en-US" b="1" dirty="0">
                <a:latin typeface="微软雅黑" panose="020B0503020204020204" pitchFamily="34" charset="-122"/>
                <a:ea typeface="微软雅黑" panose="020B0503020204020204" pitchFamily="34" charset="-122"/>
              </a:rPr>
              <a:t>新时代坚持和发展中国特色社会主义的根本保障</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8201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barn(inVertical)">
                                      <p:cBhvr>
                                        <p:cTn id="19" dur="1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 grpId="0" animBg="1"/>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330689" cy="523220"/>
            <a:chOff x="2422798" y="2519063"/>
            <a:chExt cx="533068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00877" y="2519063"/>
              <a:ext cx="4852610"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“三个一以贯之”的内在关系</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85" name="圆角矩形 8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8" name="矩形 17"/>
          <p:cNvSpPr/>
          <p:nvPr/>
        </p:nvSpPr>
        <p:spPr>
          <a:xfrm>
            <a:off x="982639" y="3069754"/>
            <a:ext cx="10355896" cy="324036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3907" y="2904624"/>
            <a:ext cx="9582825"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rgbClr val="C00000"/>
                </a:solidFill>
                <a:latin typeface="微软雅黑" panose="020B0503020204020204" pitchFamily="82" charset="2"/>
                <a:ea typeface="微软雅黑" panose="020B0503020204020204" pitchFamily="82" charset="2"/>
              </a:rPr>
              <a:t>中国特色社会主义最本质的特预判风险所在是防范风险的前提，把握风险走向是谋求战略主动的关键。“中华民族伟大复兴，绝不是轻轻松松、敲锣打鼓就能实现的。全党必须准备付出更为艰巨、更为艰苦的努力。”在党的十九大报告中，习近平总书记这样告诫全体党员。我们既要有防范风险的先手，也要有应对和化解风险挑战的高招；既要打好防范和抵御风险的有准备之战，也要打好化险为夷、转危为机的战略主动战。惟有不因胜利而骄傲，不因成就而懈怠，不因困难而退缩，不犯战略性、颠覆性错误，如履薄冰、居安思危，永葆革命精神、革命斗志，才能不断开创中国特色社会主义事业新局面。征是中国共产党领导，中国特色社会主义制度的最大优势是中国共产党领导。在新时代，坚持和发展中国特色社会主义，党的领导既是引领，又是根本保证；统揽伟大斗争、伟大工程、伟大事业、伟大梦想，党的建设新的伟大工程起着决定性作用。这就要求我们党必须勇于进行自我革命，把党建设得更加坚强有力，以党的自我革命推动党领导人民进行的伟大社会革命。</a:t>
            </a:r>
            <a:endParaRPr lang="zh-CN" altLang="en-US" sz="1400" dirty="0">
              <a:solidFill>
                <a:srgbClr val="C00000"/>
              </a:solidFill>
              <a:latin typeface="微软雅黑" panose="020B0503020204020204" pitchFamily="82" charset="2"/>
              <a:ea typeface="微软雅黑" panose="020B0503020204020204" pitchFamily="82" charset="2"/>
            </a:endParaRPr>
          </a:p>
        </p:txBody>
      </p:sp>
      <p:sp>
        <p:nvSpPr>
          <p:cNvPr id="20" name="矩形 19"/>
          <p:cNvSpPr/>
          <p:nvPr/>
        </p:nvSpPr>
        <p:spPr>
          <a:xfrm>
            <a:off x="955154" y="1773610"/>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增强忧患意识、防范风险挑战要一以贯之</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是</a:t>
            </a:r>
            <a:r>
              <a:rPr lang="zh-CN" altLang="en-US" b="1" dirty="0">
                <a:latin typeface="微软雅黑" panose="020B0503020204020204" pitchFamily="34" charset="-122"/>
                <a:ea typeface="微软雅黑" panose="020B0503020204020204" pitchFamily="34" charset="-122"/>
              </a:rPr>
              <a:t>新时代坚持和发展中国特色社会主义的必然要求</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2678804"/>
      </p:ext>
    </p:extLst>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barn(inVertical)">
                                      <p:cBhvr>
                                        <p:cTn id="19" dur="1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8" grpId="0" animBg="1"/>
      <p:bldP spid="19"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008" y="1557586"/>
            <a:ext cx="7679382" cy="331236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8302" t="20720" r="7649" b="1"/>
          <a:stretch/>
        </p:blipFill>
        <p:spPr>
          <a:xfrm>
            <a:off x="7967414" y="1557586"/>
            <a:ext cx="2664296" cy="3357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组合 3"/>
          <p:cNvGrpSpPr/>
          <p:nvPr/>
        </p:nvGrpSpPr>
        <p:grpSpPr>
          <a:xfrm>
            <a:off x="2494806" y="2230803"/>
            <a:ext cx="2802214" cy="708365"/>
            <a:chOff x="2422798" y="2446827"/>
            <a:chExt cx="2802214" cy="708365"/>
          </a:xfrm>
        </p:grpSpPr>
        <p:sp>
          <p:nvSpPr>
            <p:cNvPr id="26" name="Freeform 5"/>
            <p:cNvSpPr>
              <a:spLocks/>
            </p:cNvSpPr>
            <p:nvPr/>
          </p:nvSpPr>
          <p:spPr bwMode="auto">
            <a:xfrm>
              <a:off x="2422798" y="2446827"/>
              <a:ext cx="588978" cy="59545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0" name="矩形 29"/>
            <p:cNvSpPr/>
            <p:nvPr/>
          </p:nvSpPr>
          <p:spPr>
            <a:xfrm>
              <a:off x="3193686" y="2508861"/>
              <a:ext cx="2031326" cy="646331"/>
            </a:xfrm>
            <a:prstGeom prst="rect">
              <a:avLst/>
            </a:prstGeom>
          </p:spPr>
          <p:txBody>
            <a:bodyPr wrap="none">
              <a:spAutoFit/>
            </a:bodyPr>
            <a:lstStyle/>
            <a:p>
              <a:pPr algn="ctr"/>
              <a:r>
                <a:rPr lang="zh-CN" altLang="en-US" sz="3600" dirty="0" smtClean="0">
                  <a:solidFill>
                    <a:schemeClr val="bg1"/>
                  </a:solidFill>
                  <a:latin typeface="TypeLand 康熙字典體試用版" pitchFamily="50" charset="-120"/>
                  <a:ea typeface="TypeLand 康熙字典體試用版" pitchFamily="50" charset="-120"/>
                </a:rPr>
                <a:t>第三部分</a:t>
              </a:r>
              <a:endParaRPr lang="zh-CN" altLang="en-US" sz="3600" dirty="0">
                <a:solidFill>
                  <a:schemeClr val="bg1"/>
                </a:solidFill>
                <a:latin typeface="TypeLand 康熙字典體試用版" pitchFamily="50" charset="-120"/>
                <a:ea typeface="TypeLand 康熙字典體試用版" pitchFamily="50" charset="-120"/>
              </a:endParaRPr>
            </a:p>
          </p:txBody>
        </p:sp>
      </p:grpSp>
      <p:sp>
        <p:nvSpPr>
          <p:cNvPr id="35" name="矩形 34"/>
          <p:cNvSpPr/>
          <p:nvPr/>
        </p:nvSpPr>
        <p:spPr>
          <a:xfrm>
            <a:off x="780072" y="3238081"/>
            <a:ext cx="6263253" cy="830997"/>
          </a:xfrm>
          <a:prstGeom prst="rect">
            <a:avLst/>
          </a:prstGeom>
        </p:spPr>
        <p:txBody>
          <a:bodyPr wrap="none">
            <a:spAutoFit/>
          </a:bodyPr>
          <a:lstStyle/>
          <a:p>
            <a:pPr algn="ctr"/>
            <a:r>
              <a:rPr lang="zh-CN" altLang="en-US" sz="4800" b="1" dirty="0">
                <a:solidFill>
                  <a:schemeClr val="bg1"/>
                </a:solidFill>
                <a:latin typeface="方正大标宋简体" panose="03000509000000000000" pitchFamily="65" charset="-122"/>
                <a:ea typeface="方正大标宋简体" panose="03000509000000000000" pitchFamily="65" charset="-122"/>
              </a:rPr>
              <a:t>人民日报</a:t>
            </a:r>
            <a:r>
              <a:rPr lang="en-US" altLang="zh-CN" sz="4800" b="1" dirty="0">
                <a:solidFill>
                  <a:schemeClr val="bg1"/>
                </a:solidFill>
                <a:latin typeface="方正大标宋简体" panose="03000509000000000000" pitchFamily="65" charset="-122"/>
                <a:ea typeface="方正大标宋简体" panose="03000509000000000000" pitchFamily="65" charset="-122"/>
              </a:rPr>
              <a:t>3</a:t>
            </a:r>
            <a:r>
              <a:rPr lang="zh-CN" altLang="en-US" sz="4800" b="1" dirty="0">
                <a:solidFill>
                  <a:schemeClr val="bg1"/>
                </a:solidFill>
                <a:latin typeface="方正大标宋简体" panose="03000509000000000000" pitchFamily="65" charset="-122"/>
                <a:ea typeface="方正大标宋简体" panose="03000509000000000000" pitchFamily="65" charset="-122"/>
              </a:rPr>
              <a:t>论重要讲话</a:t>
            </a:r>
            <a:endParaRPr lang="zh-CN" altLang="en-US" sz="4800" b="1" dirty="0">
              <a:solidFill>
                <a:schemeClr val="bg1"/>
              </a:solidFill>
              <a:latin typeface="方正大标宋简体" panose="03000509000000000000" pitchFamily="65" charset="-122"/>
              <a:ea typeface="方正大标宋简体" panose="03000509000000000000" pitchFamily="65" charset="-122"/>
            </a:endParaRPr>
          </a:p>
        </p:txBody>
      </p:sp>
      <p:sp>
        <p:nvSpPr>
          <p:cNvPr id="40" name="圆角矩形 3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4176464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14" presetClass="entr" presetSubtype="10" fill="hold" grpId="0" nodeType="withEffect">
                                  <p:stCondLst>
                                    <p:cond delay="110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11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7867419" cy="523220"/>
            <a:chOff x="2422798" y="2523660"/>
            <a:chExt cx="786741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42719" y="2523660"/>
              <a:ext cx="7247498"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一论学习贯彻习近平总书记“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1" name="MH_Other_2"/>
          <p:cNvSpPr/>
          <p:nvPr>
            <p:custDataLst>
              <p:tags r:id="rId1"/>
            </p:custDataLst>
          </p:nvPr>
        </p:nvSpPr>
        <p:spPr>
          <a:xfrm>
            <a:off x="1159647" y="3490786"/>
            <a:ext cx="885825" cy="885825"/>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rPr>
              <a:t>01</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2" name="MH_SubTitle_1"/>
          <p:cNvSpPr txBox="1">
            <a:spLocks noChangeArrowheads="1"/>
          </p:cNvSpPr>
          <p:nvPr>
            <p:custDataLst>
              <p:tags r:id="rId2"/>
            </p:custDataLst>
          </p:nvPr>
        </p:nvSpPr>
        <p:spPr bwMode="auto">
          <a:xfrm>
            <a:off x="2177506" y="3441028"/>
            <a:ext cx="33693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一以贯之坚持和发展中国特色社会主义，要有历史视角。</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3" name="MH_Other_4"/>
          <p:cNvSpPr/>
          <p:nvPr>
            <p:custDataLst>
              <p:tags r:id="rId3"/>
            </p:custDataLst>
          </p:nvPr>
        </p:nvSpPr>
        <p:spPr>
          <a:xfrm>
            <a:off x="1197746" y="5152759"/>
            <a:ext cx="887413" cy="887412"/>
          </a:xfrm>
          <a:prstGeom prst="ellipse">
            <a:avLst/>
          </a:prstGeom>
          <a:solidFill>
            <a:schemeClr val="accent2">
              <a:lumMod val="75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04</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4" name="MH_Other_6"/>
          <p:cNvSpPr/>
          <p:nvPr>
            <p:custDataLst>
              <p:tags r:id="rId4"/>
            </p:custDataLst>
          </p:nvPr>
        </p:nvSpPr>
        <p:spPr>
          <a:xfrm>
            <a:off x="9873882" y="3491578"/>
            <a:ext cx="887413" cy="885825"/>
          </a:xfrm>
          <a:prstGeom prst="ellipse">
            <a:avLst/>
          </a:prstGeom>
          <a:solidFill>
            <a:schemeClr val="accent2">
              <a:lumMod val="75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02</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6" name="MH_SubTitle_3"/>
          <p:cNvSpPr txBox="1">
            <a:spLocks noChangeArrowheads="1"/>
          </p:cNvSpPr>
          <p:nvPr>
            <p:custDataLst>
              <p:tags r:id="rId5"/>
            </p:custDataLst>
          </p:nvPr>
        </p:nvSpPr>
        <p:spPr bwMode="auto">
          <a:xfrm>
            <a:off x="2163255" y="4804462"/>
            <a:ext cx="3557762" cy="15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时代是出卷人，我们是答卷人，人民是阅卷人。</a:t>
            </a:r>
            <a:endPar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 name="MH_Other_8"/>
          <p:cNvSpPr/>
          <p:nvPr>
            <p:custDataLst>
              <p:tags r:id="rId6"/>
            </p:custDataLst>
          </p:nvPr>
        </p:nvSpPr>
        <p:spPr>
          <a:xfrm>
            <a:off x="9935794" y="5152759"/>
            <a:ext cx="885825" cy="887412"/>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03</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8" name="MH_SubTitle_4"/>
          <p:cNvSpPr txBox="1">
            <a:spLocks noChangeArrowheads="1"/>
          </p:cNvSpPr>
          <p:nvPr>
            <p:custDataLst>
              <p:tags r:id="rId7"/>
            </p:custDataLst>
          </p:nvPr>
        </p:nvSpPr>
        <p:spPr bwMode="auto">
          <a:xfrm>
            <a:off x="6297697" y="4804462"/>
            <a:ext cx="3552454" cy="15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defRPr/>
            </a:pPr>
            <a:r>
              <a:rPr lang="zh-CN" altLang="en-US" sz="2000" b="1" dirty="0">
                <a:solidFill>
                  <a:srgbClr val="C00000"/>
                </a:solidFill>
                <a:latin typeface="微软雅黑" panose="020B0503020204020204" pitchFamily="34" charset="-122"/>
                <a:ea typeface="微软雅黑" panose="020B0503020204020204" pitchFamily="34" charset="-122"/>
              </a:rPr>
              <a:t>一以贯之坚持和发展中国特色社会主义，要始终焕发革命精神。</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9" name="MH_SubTitle_4"/>
          <p:cNvSpPr txBox="1">
            <a:spLocks noChangeArrowheads="1"/>
          </p:cNvSpPr>
          <p:nvPr>
            <p:custDataLst>
              <p:tags r:id="rId8"/>
            </p:custDataLst>
          </p:nvPr>
        </p:nvSpPr>
        <p:spPr bwMode="auto">
          <a:xfrm>
            <a:off x="6297696" y="3428080"/>
            <a:ext cx="3469287" cy="101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一以贯之坚持和发展中国特色社会主义，要有世界视野。</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0" name="箭头: V 形 30"/>
          <p:cNvSpPr/>
          <p:nvPr/>
        </p:nvSpPr>
        <p:spPr>
          <a:xfrm flipV="1">
            <a:off x="5838658" y="3796499"/>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21" name="箭头: V 形 30"/>
          <p:cNvSpPr/>
          <p:nvPr/>
        </p:nvSpPr>
        <p:spPr>
          <a:xfrm rot="5400000" flipV="1">
            <a:off x="10259620" y="4627882"/>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25" name="箭头: V 形 30"/>
          <p:cNvSpPr/>
          <p:nvPr/>
        </p:nvSpPr>
        <p:spPr>
          <a:xfrm flipH="1" flipV="1">
            <a:off x="5866471" y="5406900"/>
            <a:ext cx="186627"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grpSp>
        <p:nvGrpSpPr>
          <p:cNvPr id="26" name="组合 25"/>
          <p:cNvGrpSpPr/>
          <p:nvPr/>
        </p:nvGrpSpPr>
        <p:grpSpPr>
          <a:xfrm>
            <a:off x="982638" y="1749136"/>
            <a:ext cx="10153128" cy="1336155"/>
            <a:chOff x="982638" y="2085875"/>
            <a:chExt cx="10153128" cy="1336155"/>
          </a:xfrm>
        </p:grpSpPr>
        <p:sp>
          <p:nvSpPr>
            <p:cNvPr id="27" name="矩形 26"/>
            <p:cNvSpPr/>
            <p:nvPr/>
          </p:nvSpPr>
          <p:spPr>
            <a:xfrm>
              <a:off x="982638" y="2085875"/>
              <a:ext cx="10153128" cy="133615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197746" y="2152540"/>
              <a:ext cx="9670297" cy="1200329"/>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总书记的重要讲话，贯通历史和现实，关联国际和国内，结合理论与实际，内涵极其丰富，对于推动全党全国各族人民把思想统一到党的十九大精神上来，把力量凝聚到实现党的十九大确定的目标任务上来，具有十分重要的意义。</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2970806184"/>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14:presetBounceEnd="40000">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14:bounceEnd="40000">
                                          <p:cBhvr additive="base">
                                            <p:cTn id="14"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40000">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14:bounceEnd="40000">
                                          <p:cBhvr additive="base">
                                            <p:cTn id="29"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14:presetBounceEnd="40000">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14:bounceEnd="40000">
                                          <p:cBhvr additive="base">
                                            <p:cTn id="44"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randombar(horizont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p:bldP spid="13" grpId="0" animBg="1"/>
          <p:bldP spid="14" grpId="0" animBg="1"/>
          <p:bldP spid="16" grpId="0"/>
          <p:bldP spid="17" grpId="0" animBg="1"/>
          <p:bldP spid="18" grpId="0"/>
          <p:bldP spid="19" grpId="0"/>
          <p:bldP spid="20" grpId="0" animBg="1"/>
          <p:bldP spid="21" grpId="0" animBg="1"/>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0-#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randombar(horizont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p:bldP spid="13" grpId="0" animBg="1"/>
          <p:bldP spid="14" grpId="0" animBg="1"/>
          <p:bldP spid="16" grpId="0"/>
          <p:bldP spid="17" grpId="0" animBg="1"/>
          <p:bldP spid="18" grpId="0"/>
          <p:bldP spid="19" grpId="0"/>
          <p:bldP spid="20" grpId="0" animBg="1"/>
          <p:bldP spid="21" grpId="0" animBg="1"/>
          <p:bldP spid="25"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321968" cy="534437"/>
            <a:chOff x="2422798" y="2528257"/>
            <a:chExt cx="8321968" cy="534437"/>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39474"/>
              <a:ext cx="7673896"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一论</a:t>
              </a:r>
              <a:r>
                <a:rPr lang="zh-CN" altLang="en-US" sz="2000" dirty="0">
                  <a:solidFill>
                    <a:srgbClr val="C00000"/>
                  </a:solidFill>
                  <a:latin typeface="微软雅黑" panose="020B0503020204020204" pitchFamily="34" charset="-122"/>
                  <a:ea typeface="微软雅黑" panose="020B0503020204020204" pitchFamily="34" charset="-122"/>
                </a:rPr>
                <a:t>一以贯之坚持和发展中国特色社会主义，</a:t>
              </a:r>
              <a:r>
                <a:rPr lang="zh-CN" altLang="en-US" sz="2800" b="1" dirty="0">
                  <a:solidFill>
                    <a:srgbClr val="C00000"/>
                  </a:solidFill>
                  <a:latin typeface="微软雅黑" panose="020B0503020204020204" pitchFamily="34" charset="-122"/>
                  <a:ea typeface="微软雅黑" panose="020B0503020204020204" pitchFamily="34" charset="-122"/>
                </a:rPr>
                <a:t>要有历史视角</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3" name="矩形 12"/>
          <p:cNvSpPr/>
          <p:nvPr/>
        </p:nvSpPr>
        <p:spPr>
          <a:xfrm>
            <a:off x="843606" y="1826753"/>
            <a:ext cx="10329514" cy="707886"/>
          </a:xfrm>
          <a:prstGeom prst="rect">
            <a:avLst/>
          </a:prstGeom>
        </p:spPr>
        <p:txBody>
          <a:bodyPr wrap="square">
            <a:spAutoFit/>
          </a:bodyPr>
          <a:lstStyle/>
          <a:p>
            <a:r>
              <a:rPr lang="zh-CN" altLang="en-US" sz="2000" dirty="0">
                <a:solidFill>
                  <a:schemeClr val="accent6">
                    <a:lumMod val="50000"/>
                  </a:schemeClr>
                </a:solidFill>
                <a:latin typeface="微软雅黑" pitchFamily="34" charset="-122"/>
                <a:ea typeface="微软雅黑" pitchFamily="34" charset="-122"/>
              </a:rPr>
              <a:t>习近平总书记多次从改革开放史、新中国历史、中国共产党历史、中华民族近代史、中华文明史五个维度，提醒全党要深刻把握中国特色社会主义是怎么来的。</a:t>
            </a:r>
            <a:endParaRPr lang="en-US" altLang="zh-CN" sz="2000" dirty="0" smtClean="0">
              <a:solidFill>
                <a:schemeClr val="accent6">
                  <a:lumMod val="50000"/>
                </a:schemeClr>
              </a:solidFill>
              <a:latin typeface="微软雅黑" pitchFamily="34" charset="-122"/>
              <a:ea typeface="微软雅黑" pitchFamily="34" charset="-122"/>
            </a:endParaRPr>
          </a:p>
        </p:txBody>
      </p:sp>
      <p:sp>
        <p:nvSpPr>
          <p:cNvPr id="16" name="矩形 15"/>
          <p:cNvSpPr/>
          <p:nvPr/>
        </p:nvSpPr>
        <p:spPr>
          <a:xfrm>
            <a:off x="4139729" y="3038549"/>
            <a:ext cx="7198532" cy="338554"/>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从党的历史看，我们党领导人民进行</a:t>
            </a:r>
            <a:r>
              <a:rPr lang="en-US" altLang="zh-CN" sz="1600" dirty="0">
                <a:solidFill>
                  <a:srgbClr val="C00000"/>
                </a:solidFill>
                <a:latin typeface="微软雅黑" pitchFamily="34" charset="-122"/>
                <a:ea typeface="微软雅黑" pitchFamily="34" charset="-122"/>
              </a:rPr>
              <a:t>28</a:t>
            </a:r>
            <a:r>
              <a:rPr lang="zh-CN" altLang="en-US" sz="1600" dirty="0">
                <a:solidFill>
                  <a:srgbClr val="C00000"/>
                </a:solidFill>
                <a:latin typeface="微软雅黑" pitchFamily="34" charset="-122"/>
                <a:ea typeface="微软雅黑" pitchFamily="34" charset="-122"/>
              </a:rPr>
              <a:t>年浴血奋战，完成了新民主主义革命；</a:t>
            </a:r>
            <a:endParaRPr lang="en-US" altLang="zh-CN" sz="1600" dirty="0" smtClean="0">
              <a:solidFill>
                <a:srgbClr val="C00000"/>
              </a:solidFill>
              <a:latin typeface="微软雅黑" pitchFamily="34" charset="-122"/>
              <a:ea typeface="微软雅黑" pitchFamily="34" charset="-122"/>
            </a:endParaRPr>
          </a:p>
        </p:txBody>
      </p:sp>
      <p:sp>
        <p:nvSpPr>
          <p:cNvPr id="18" name="矩形: 圆角 26"/>
          <p:cNvSpPr/>
          <p:nvPr/>
        </p:nvSpPr>
        <p:spPr>
          <a:xfrm>
            <a:off x="982638" y="2846820"/>
            <a:ext cx="2749061"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bg1"/>
                </a:solidFill>
                <a:latin typeface="微软雅黑" pitchFamily="34" charset="-122"/>
                <a:ea typeface="微软雅黑" pitchFamily="34" charset="-122"/>
                <a:cs typeface="宋体" pitchFamily="2" charset="-122"/>
              </a:rPr>
              <a:t>从党的历史看</a:t>
            </a:r>
            <a:endParaRPr lang="zh-CN" altLang="en-US" sz="1800" dirty="0">
              <a:solidFill>
                <a:schemeClr val="bg1"/>
              </a:solidFill>
              <a:latin typeface="微软雅黑" pitchFamily="34" charset="-122"/>
              <a:ea typeface="微软雅黑" pitchFamily="34" charset="-122"/>
              <a:cs typeface="宋体" pitchFamily="2" charset="-122"/>
            </a:endParaRPr>
          </a:p>
        </p:txBody>
      </p:sp>
      <p:sp>
        <p:nvSpPr>
          <p:cNvPr id="19" name="箭头: V 形 30"/>
          <p:cNvSpPr/>
          <p:nvPr/>
        </p:nvSpPr>
        <p:spPr>
          <a:xfrm flipV="1">
            <a:off x="3909005" y="3118414"/>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endParaRPr>
          </a:p>
        </p:txBody>
      </p:sp>
      <p:cxnSp>
        <p:nvCxnSpPr>
          <p:cNvPr id="20" name="直接连接符 19"/>
          <p:cNvCxnSpPr/>
          <p:nvPr/>
        </p:nvCxnSpPr>
        <p:spPr>
          <a:xfrm>
            <a:off x="2850422" y="3604947"/>
            <a:ext cx="827202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139729" y="3903756"/>
            <a:ext cx="7183084" cy="584775"/>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新中国成立后，我们党领导人民进行社会主义革命和探索，取得重要成就，也经历了严重曲折；</a:t>
            </a:r>
            <a:endParaRPr lang="en-US" altLang="zh-CN" sz="1600" dirty="0">
              <a:solidFill>
                <a:srgbClr val="C00000"/>
              </a:solidFill>
              <a:latin typeface="微软雅黑" pitchFamily="34" charset="-122"/>
              <a:ea typeface="微软雅黑" pitchFamily="34" charset="-122"/>
            </a:endParaRPr>
          </a:p>
        </p:txBody>
      </p:sp>
      <p:sp>
        <p:nvSpPr>
          <p:cNvPr id="25" name="矩形: 圆角 26"/>
          <p:cNvSpPr/>
          <p:nvPr/>
        </p:nvSpPr>
        <p:spPr>
          <a:xfrm>
            <a:off x="1012967" y="3817081"/>
            <a:ext cx="2749061"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bg1"/>
                </a:solidFill>
                <a:latin typeface="微软雅黑" pitchFamily="34" charset="-122"/>
                <a:ea typeface="微软雅黑" pitchFamily="34" charset="-122"/>
                <a:cs typeface="宋体" pitchFamily="2" charset="-122"/>
              </a:rPr>
              <a:t>新中国成立后</a:t>
            </a:r>
            <a:endParaRPr lang="zh-CN" altLang="en-US" sz="1800" dirty="0">
              <a:solidFill>
                <a:schemeClr val="bg1"/>
              </a:solidFill>
              <a:latin typeface="微软雅黑" pitchFamily="34" charset="-122"/>
              <a:ea typeface="微软雅黑" pitchFamily="34" charset="-122"/>
              <a:cs typeface="宋体" pitchFamily="2" charset="-122"/>
            </a:endParaRPr>
          </a:p>
        </p:txBody>
      </p:sp>
      <p:sp>
        <p:nvSpPr>
          <p:cNvPr id="26" name="箭头: V 形 30"/>
          <p:cNvSpPr/>
          <p:nvPr/>
        </p:nvSpPr>
        <p:spPr>
          <a:xfrm flipV="1">
            <a:off x="3909005" y="4088676"/>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endParaRPr>
          </a:p>
        </p:txBody>
      </p:sp>
      <p:cxnSp>
        <p:nvCxnSpPr>
          <p:cNvPr id="27" name="直接连接符 26"/>
          <p:cNvCxnSpPr/>
          <p:nvPr/>
        </p:nvCxnSpPr>
        <p:spPr>
          <a:xfrm>
            <a:off x="2850422" y="4575209"/>
            <a:ext cx="827202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160143" y="4843283"/>
            <a:ext cx="7198532" cy="584775"/>
          </a:xfrm>
          <a:prstGeom prst="rect">
            <a:avLst/>
          </a:prstGeom>
        </p:spPr>
        <p:txBody>
          <a:bodyPr wrap="square">
            <a:spAutoFit/>
          </a:bodyPr>
          <a:lstStyle/>
          <a:p>
            <a:r>
              <a:rPr lang="zh-CN" altLang="en-US" sz="1600" dirty="0">
                <a:solidFill>
                  <a:srgbClr val="C00000"/>
                </a:solidFill>
                <a:latin typeface="微软雅黑" pitchFamily="34" charset="-122"/>
                <a:ea typeface="微软雅黑" pitchFamily="34" charset="-122"/>
              </a:rPr>
              <a:t>在历史新时期，我们党领导人民进行改革开放这场新的伟大革命，开辟了中国特色社会主义道路，使我国发展大踏步赶上时代。</a:t>
            </a:r>
            <a:endParaRPr lang="zh-CN" altLang="en-US" sz="1600" dirty="0">
              <a:solidFill>
                <a:srgbClr val="C00000"/>
              </a:solidFill>
              <a:latin typeface="微软雅黑" pitchFamily="34" charset="-122"/>
              <a:ea typeface="微软雅黑" pitchFamily="34" charset="-122"/>
            </a:endParaRPr>
          </a:p>
        </p:txBody>
      </p:sp>
      <p:sp>
        <p:nvSpPr>
          <p:cNvPr id="29" name="矩形: 圆角 26"/>
          <p:cNvSpPr/>
          <p:nvPr/>
        </p:nvSpPr>
        <p:spPr>
          <a:xfrm>
            <a:off x="1023392" y="4843283"/>
            <a:ext cx="2749061" cy="758127"/>
          </a:xfrm>
          <a:prstGeom prst="roundRect">
            <a:avLst>
              <a:gd name="adj" fmla="val 700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bg1"/>
                </a:solidFill>
                <a:latin typeface="微软雅黑" pitchFamily="34" charset="-122"/>
                <a:ea typeface="微软雅黑" pitchFamily="34" charset="-122"/>
                <a:cs typeface="宋体" pitchFamily="2" charset="-122"/>
              </a:rPr>
              <a:t>在历史新时期</a:t>
            </a:r>
            <a:endParaRPr lang="zh-CN" altLang="en-US" sz="1800" dirty="0">
              <a:solidFill>
                <a:schemeClr val="bg1"/>
              </a:solidFill>
              <a:latin typeface="微软雅黑" pitchFamily="34" charset="-122"/>
              <a:ea typeface="微软雅黑" pitchFamily="34" charset="-122"/>
              <a:cs typeface="宋体" pitchFamily="2" charset="-122"/>
            </a:endParaRPr>
          </a:p>
        </p:txBody>
      </p:sp>
      <p:sp>
        <p:nvSpPr>
          <p:cNvPr id="30" name="箭头: V 形 30"/>
          <p:cNvSpPr/>
          <p:nvPr/>
        </p:nvSpPr>
        <p:spPr>
          <a:xfrm flipV="1">
            <a:off x="3949759" y="5114877"/>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endParaRPr>
          </a:p>
        </p:txBody>
      </p:sp>
      <p:cxnSp>
        <p:nvCxnSpPr>
          <p:cNvPr id="31" name="直接连接符 30"/>
          <p:cNvCxnSpPr/>
          <p:nvPr/>
        </p:nvCxnSpPr>
        <p:spPr>
          <a:xfrm>
            <a:off x="2891176" y="5601410"/>
            <a:ext cx="827202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46384" y="5787134"/>
            <a:ext cx="10329514" cy="707886"/>
          </a:xfrm>
          <a:prstGeom prst="rect">
            <a:avLst/>
          </a:prstGeom>
        </p:spPr>
        <p:txBody>
          <a:bodyPr wrap="square">
            <a:spAutoFit/>
          </a:bodyPr>
          <a:lstStyle/>
          <a:p>
            <a:r>
              <a:rPr lang="zh-CN" altLang="en-US" sz="2000" b="1" dirty="0">
                <a:solidFill>
                  <a:srgbClr val="FF0000"/>
                </a:solidFill>
                <a:latin typeface="微软雅黑" pitchFamily="34" charset="-122"/>
                <a:ea typeface="微软雅黑" pitchFamily="34" charset="-122"/>
              </a:rPr>
              <a:t>历史深刻表明</a:t>
            </a:r>
            <a:r>
              <a:rPr lang="zh-CN" altLang="en-US" sz="2000" dirty="0">
                <a:solidFill>
                  <a:schemeClr val="accent6">
                    <a:lumMod val="50000"/>
                  </a:schemeClr>
                </a:solidFill>
                <a:latin typeface="微软雅黑" pitchFamily="34" charset="-122"/>
                <a:ea typeface="微软雅黑" pitchFamily="34" charset="-122"/>
              </a:rPr>
              <a:t>，中国特色社会主义不是从天上掉下来的，而是党和人民历经千辛万苦取得的宝贵成果，我们得到这个成果极不容易，必须倍加珍惜。</a:t>
            </a:r>
            <a:endParaRPr lang="en-US" altLang="zh-CN" sz="2000" dirty="0" smtClean="0">
              <a:solidFill>
                <a:schemeClr val="accent6">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25545622"/>
      </p:ext>
    </p:extLst>
  </p:cSld>
  <p:clrMapOvr>
    <a:masterClrMapping/>
  </p:clrMapOvr>
  <mc:AlternateContent xmlns:mc="http://schemas.openxmlformats.org/markup-compatibility/2006">
    <mc:Choice xmlns:p14="http://schemas.microsoft.com/office/powerpoint/2010/main" Requires="p14">
      <p:transition spd="slow" p14:dur="1200" advClick="0" advTm="0">
        <p:dissolve/>
      </p:transition>
    </mc:Choice>
    <mc:Fallback>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22" presetClass="entr" presetSubtype="8"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1000"/>
                                        <p:tgtEl>
                                          <p:spTgt spid="2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1000"/>
                                        <p:tgtEl>
                                          <p:spTgt spid="28"/>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10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arn(inVertical)">
                                      <p:cBhvr>
                                        <p:cTn id="54"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P spid="18" grpId="0" animBg="1"/>
      <p:bldP spid="19" grpId="0" animBg="1"/>
      <p:bldP spid="21" grpId="0"/>
      <p:bldP spid="25" grpId="0" animBg="1"/>
      <p:bldP spid="26" grpId="0" animBg="1"/>
      <p:bldP spid="28" grpId="0"/>
      <p:bldP spid="29" grpId="0" animBg="1"/>
      <p:bldP spid="30"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8321968" cy="534437"/>
            <a:chOff x="2422798" y="2528257"/>
            <a:chExt cx="8321968" cy="534437"/>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39474"/>
              <a:ext cx="7673896"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一论</a:t>
              </a:r>
              <a:r>
                <a:rPr lang="zh-CN" altLang="en-US" sz="2000" dirty="0">
                  <a:solidFill>
                    <a:srgbClr val="C00000"/>
                  </a:solidFill>
                  <a:latin typeface="微软雅黑" panose="020B0503020204020204" pitchFamily="34" charset="-122"/>
                  <a:ea typeface="微软雅黑" panose="020B0503020204020204" pitchFamily="34" charset="-122"/>
                </a:rPr>
                <a:t>一以贯之坚持和发展中国特色社会主义</a:t>
              </a:r>
              <a:r>
                <a:rPr lang="zh-CN" altLang="en-US" sz="2000" dirty="0" smtClean="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要有世界视野</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33" name="组合 32"/>
          <p:cNvGrpSpPr/>
          <p:nvPr/>
        </p:nvGrpSpPr>
        <p:grpSpPr>
          <a:xfrm>
            <a:off x="7175326" y="1989634"/>
            <a:ext cx="3890514" cy="4258003"/>
            <a:chOff x="5464195" y="2133650"/>
            <a:chExt cx="5527555" cy="3600400"/>
          </a:xfrm>
        </p:grpSpPr>
        <p:sp>
          <p:nvSpPr>
            <p:cNvPr id="34" name="矩形 33"/>
            <p:cNvSpPr/>
            <p:nvPr/>
          </p:nvSpPr>
          <p:spPr>
            <a:xfrm>
              <a:off x="5464195" y="2133650"/>
              <a:ext cx="5527555" cy="36004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851708" y="2231730"/>
              <a:ext cx="4752529" cy="3396181"/>
            </a:xfrm>
            <a:prstGeom prst="rect">
              <a:avLst/>
            </a:prstGeom>
            <a:noFill/>
          </p:spPr>
          <p:txBody>
            <a:bodyPr wrap="square" rtlCol="0">
              <a:spAutoFit/>
            </a:bodyPr>
            <a:lstStyle/>
            <a:p>
              <a:r>
                <a:rPr lang="zh-CN" altLang="en-US" sz="1500" dirty="0">
                  <a:solidFill>
                    <a:schemeClr val="bg1"/>
                  </a:solidFill>
                  <a:latin typeface="微软雅黑" panose="020B0503020204020204" pitchFamily="82" charset="2"/>
                  <a:ea typeface="微软雅黑" panose="020B0503020204020204" pitchFamily="82" charset="2"/>
                </a:rPr>
                <a:t>认识中国特色社会主义的历史必然性和科学真理性，要放在世界社会主义演进的历程中去把握。</a:t>
              </a:r>
              <a:r>
                <a:rPr lang="en-US" altLang="zh-CN" sz="1500" dirty="0">
                  <a:solidFill>
                    <a:schemeClr val="bg1"/>
                  </a:solidFill>
                  <a:latin typeface="微软雅黑" panose="020B0503020204020204" pitchFamily="82" charset="2"/>
                  <a:ea typeface="微软雅黑" panose="020B0503020204020204" pitchFamily="82" charset="2"/>
                </a:rPr>
                <a:t>500</a:t>
              </a:r>
              <a:r>
                <a:rPr lang="zh-CN" altLang="en-US" sz="1500" dirty="0">
                  <a:solidFill>
                    <a:schemeClr val="bg1"/>
                  </a:solidFill>
                  <a:latin typeface="微软雅黑" panose="020B0503020204020204" pitchFamily="82" charset="2"/>
                  <a:ea typeface="微软雅黑" panose="020B0503020204020204" pitchFamily="82" charset="2"/>
                </a:rPr>
                <a:t>年来，从空想走向科学、从一国实践走向多国发展，社会主义虽充满曲折，却以中国特色社会主义的巨大成功向世界宣告，社会主义没有灭亡，也不会灭亡，而且焕发出蓬勃生机活力。中国特色社会主义进入新时代，正成为</a:t>
              </a:r>
              <a:r>
                <a:rPr lang="en-US" altLang="zh-CN" sz="1500" dirty="0">
                  <a:solidFill>
                    <a:schemeClr val="bg1"/>
                  </a:solidFill>
                  <a:latin typeface="微软雅黑" panose="020B0503020204020204" pitchFamily="82" charset="2"/>
                  <a:ea typeface="微软雅黑" panose="020B0503020204020204" pitchFamily="82" charset="2"/>
                </a:rPr>
                <a:t>21</a:t>
              </a:r>
              <a:r>
                <a:rPr lang="zh-CN" altLang="en-US" sz="1500" dirty="0">
                  <a:solidFill>
                    <a:schemeClr val="bg1"/>
                  </a:solidFill>
                  <a:latin typeface="微软雅黑" panose="020B0503020204020204" pitchFamily="82" charset="2"/>
                  <a:ea typeface="微软雅黑" panose="020B0503020204020204" pitchFamily="82" charset="2"/>
                </a:rPr>
                <a:t>世纪科学社会主义发展的旗帜，成为振兴世界社会主义的中流砥柱。旗帜决定方向，道路决定命运，我们党要实现新时代的历史使命，最根本的就是高举中国特色社会主义伟大旗帜。面对世界社会主义发展大势，我们党有责任、有信心、有能力为科学社会主义新发展作出更大历史贡献。</a:t>
              </a:r>
              <a:endParaRPr lang="zh-CN" altLang="en-US" sz="1500" dirty="0">
                <a:solidFill>
                  <a:schemeClr val="bg1"/>
                </a:solidFill>
                <a:latin typeface="微软雅黑" panose="020B0503020204020204" pitchFamily="82" charset="2"/>
                <a:ea typeface="微软雅黑" panose="020B0503020204020204" pitchFamily="82" charset="2"/>
              </a:endParaRPr>
            </a:p>
          </p:txBody>
        </p:sp>
      </p:grpSp>
      <p:pic>
        <p:nvPicPr>
          <p:cNvPr id="36" name="图片 35"/>
          <p:cNvPicPr>
            <a:picLocks noChangeAspect="1"/>
          </p:cNvPicPr>
          <p:nvPr/>
        </p:nvPicPr>
        <p:blipFill>
          <a:blip r:embed="rId3"/>
          <a:stretch>
            <a:fillRect/>
          </a:stretch>
        </p:blipFill>
        <p:spPr>
          <a:xfrm>
            <a:off x="766614" y="1989634"/>
            <a:ext cx="6192688" cy="4248472"/>
          </a:xfrm>
          <a:prstGeom prst="rect">
            <a:avLst/>
          </a:prstGeom>
        </p:spPr>
      </p:pic>
    </p:spTree>
    <p:extLst>
      <p:ext uri="{BB962C8B-B14F-4D97-AF65-F5344CB8AC3E}">
        <p14:creationId xmlns:p14="http://schemas.microsoft.com/office/powerpoint/2010/main" val="36584082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0-#ppt_w/2"/>
                                          </p:val>
                                        </p:tav>
                                        <p:tav tm="100000">
                                          <p:val>
                                            <p:strVal val="#ppt_x"/>
                                          </p:val>
                                        </p:tav>
                                      </p:tavLst>
                                    </p:anim>
                                    <p:anim calcmode="lin" valueType="num">
                                      <p:cBhvr additive="base">
                                        <p:cTn id="12" dur="10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9" name="文本框 8"/>
          <p:cNvSpPr txBox="1"/>
          <p:nvPr/>
        </p:nvSpPr>
        <p:spPr>
          <a:xfrm>
            <a:off x="5137884" y="1295976"/>
            <a:ext cx="6602416" cy="523220"/>
          </a:xfrm>
          <a:prstGeom prst="rect">
            <a:avLst/>
          </a:prstGeom>
          <a:noFill/>
        </p:spPr>
        <p:txBody>
          <a:bodyPr wrap="square" rtlCol="0">
            <a:spAutoFit/>
          </a:bodyPr>
          <a:lstStyle/>
          <a:p>
            <a:r>
              <a:rPr lang="zh-CN" altLang="en-US" sz="2800" dirty="0" smtClean="0">
                <a:solidFill>
                  <a:srgbClr val="C00000"/>
                </a:solidFill>
                <a:latin typeface="方正大标宋简体" panose="03000509000000000000" pitchFamily="65" charset="-122"/>
                <a:ea typeface="方正大标宋简体" panose="03000509000000000000" pitchFamily="65" charset="-122"/>
              </a:rPr>
              <a:t>深刻把握</a:t>
            </a:r>
            <a:r>
              <a:rPr lang="en-US" altLang="zh-CN" sz="2800" dirty="0" smtClean="0">
                <a:solidFill>
                  <a:srgbClr val="C00000"/>
                </a:solidFill>
                <a:latin typeface="方正大标宋简体" panose="03000509000000000000" pitchFamily="65" charset="-122"/>
                <a:ea typeface="方正大标宋简体" panose="03000509000000000000" pitchFamily="65" charset="-122"/>
              </a:rPr>
              <a:t>1.5</a:t>
            </a:r>
            <a:r>
              <a:rPr lang="zh-CN" altLang="en-US" sz="2800" dirty="0" smtClean="0">
                <a:solidFill>
                  <a:srgbClr val="C00000"/>
                </a:solidFill>
                <a:latin typeface="方正大标宋简体" panose="03000509000000000000" pitchFamily="65" charset="-122"/>
                <a:ea typeface="方正大标宋简体" panose="03000509000000000000" pitchFamily="65" charset="-122"/>
              </a:rPr>
              <a:t>重要讲话的重大的意义 </a:t>
            </a:r>
            <a:endParaRPr lang="zh-CN" altLang="en-US" sz="2800" dirty="0">
              <a:solidFill>
                <a:srgbClr val="C00000"/>
              </a:solidFill>
              <a:latin typeface="方正大标宋简体" panose="03000509000000000000" pitchFamily="65" charset="-122"/>
              <a:ea typeface="方正大标宋简体" panose="03000509000000000000" pitchFamily="65" charset="-122"/>
            </a:endParaRPr>
          </a:p>
        </p:txBody>
      </p:sp>
      <p:sp>
        <p:nvSpPr>
          <p:cNvPr id="10" name="文本框 9"/>
          <p:cNvSpPr txBox="1"/>
          <p:nvPr/>
        </p:nvSpPr>
        <p:spPr>
          <a:xfrm>
            <a:off x="5137884" y="2279758"/>
            <a:ext cx="5365177" cy="523220"/>
          </a:xfrm>
          <a:prstGeom prst="rect">
            <a:avLst/>
          </a:prstGeom>
          <a:noFill/>
        </p:spPr>
        <p:txBody>
          <a:bodyPr wrap="square" rtlCol="0">
            <a:spAutoFit/>
          </a:bodyPr>
          <a:lstStyle/>
          <a:p>
            <a:r>
              <a:rPr lang="en-US" altLang="zh-CN" sz="2800" dirty="0" smtClean="0">
                <a:solidFill>
                  <a:srgbClr val="C00000"/>
                </a:solidFill>
                <a:latin typeface="方正大标宋简体" panose="03000509000000000000" pitchFamily="65" charset="-122"/>
                <a:ea typeface="方正大标宋简体" panose="03000509000000000000" pitchFamily="65" charset="-122"/>
              </a:rPr>
              <a:t>1.5</a:t>
            </a:r>
            <a:r>
              <a:rPr lang="zh-CN" altLang="en-US" sz="2800" dirty="0" smtClean="0">
                <a:solidFill>
                  <a:srgbClr val="C00000"/>
                </a:solidFill>
                <a:latin typeface="方正大标宋简体" panose="03000509000000000000" pitchFamily="65" charset="-122"/>
                <a:ea typeface="方正大标宋简体" panose="03000509000000000000" pitchFamily="65" charset="-122"/>
              </a:rPr>
              <a:t>重要讲话关键词解读</a:t>
            </a:r>
            <a:endParaRPr lang="zh-CN" altLang="en-US" sz="2800" dirty="0">
              <a:solidFill>
                <a:srgbClr val="C00000"/>
              </a:solidFill>
              <a:latin typeface="方正大标宋简体" panose="03000509000000000000" pitchFamily="65" charset="-122"/>
              <a:ea typeface="方正大标宋简体" panose="03000509000000000000" pitchFamily="65" charset="-122"/>
            </a:endParaRPr>
          </a:p>
        </p:txBody>
      </p:sp>
      <p:sp>
        <p:nvSpPr>
          <p:cNvPr id="11" name="文本框 10"/>
          <p:cNvSpPr txBox="1"/>
          <p:nvPr/>
        </p:nvSpPr>
        <p:spPr>
          <a:xfrm>
            <a:off x="5137884" y="3277608"/>
            <a:ext cx="5365177" cy="523220"/>
          </a:xfrm>
          <a:prstGeom prst="rect">
            <a:avLst/>
          </a:prstGeom>
          <a:noFill/>
        </p:spPr>
        <p:txBody>
          <a:bodyPr wrap="square" rtlCol="0">
            <a:spAutoFit/>
          </a:bodyPr>
          <a:lstStyle>
            <a:defPPr>
              <a:defRPr lang="zh-CN"/>
            </a:defPPr>
            <a:lvl1pPr>
              <a:defRPr sz="2800">
                <a:solidFill>
                  <a:srgbClr val="C00000"/>
                </a:solidFill>
                <a:latin typeface="方正清刻本悦宋简体" panose="02000000000000000000" pitchFamily="2" charset="-122"/>
                <a:ea typeface="方正清刻本悦宋简体" panose="02000000000000000000" pitchFamily="2" charset="-122"/>
              </a:defRPr>
            </a:lvl1pPr>
          </a:lstStyle>
          <a:p>
            <a:r>
              <a:rPr lang="zh-CN" altLang="en-US" dirty="0">
                <a:latin typeface="方正大标宋简体" panose="03000509000000000000" pitchFamily="65" charset="-122"/>
                <a:ea typeface="方正大标宋简体" panose="03000509000000000000" pitchFamily="65" charset="-122"/>
              </a:rPr>
              <a:t>人</a:t>
            </a:r>
            <a:r>
              <a:rPr lang="zh-CN" altLang="en-US" dirty="0" smtClean="0">
                <a:latin typeface="方正大标宋简体" panose="03000509000000000000" pitchFamily="65" charset="-122"/>
                <a:ea typeface="方正大标宋简体" panose="03000509000000000000" pitchFamily="65" charset="-122"/>
              </a:rPr>
              <a:t>民日报</a:t>
            </a:r>
            <a:r>
              <a:rPr lang="en-US" altLang="zh-CN" dirty="0" smtClean="0">
                <a:latin typeface="方正大标宋简体" panose="03000509000000000000" pitchFamily="65" charset="-122"/>
                <a:ea typeface="方正大标宋简体" panose="03000509000000000000" pitchFamily="65" charset="-122"/>
              </a:rPr>
              <a:t>3</a:t>
            </a:r>
            <a:r>
              <a:rPr lang="zh-CN" altLang="en-US" dirty="0" smtClean="0">
                <a:latin typeface="方正大标宋简体" panose="03000509000000000000" pitchFamily="65" charset="-122"/>
                <a:ea typeface="方正大标宋简体" panose="03000509000000000000" pitchFamily="65" charset="-122"/>
              </a:rPr>
              <a:t>论重要讲话</a:t>
            </a:r>
            <a:endParaRPr lang="zh-CN" altLang="en-US" dirty="0">
              <a:latin typeface="方正大标宋简体" panose="03000509000000000000" pitchFamily="65" charset="-122"/>
              <a:ea typeface="方正大标宋简体" panose="03000509000000000000" pitchFamily="65" charset="-122"/>
            </a:endParaRPr>
          </a:p>
        </p:txBody>
      </p:sp>
      <p:sp>
        <p:nvSpPr>
          <p:cNvPr id="12" name="文本框 11"/>
          <p:cNvSpPr txBox="1"/>
          <p:nvPr/>
        </p:nvSpPr>
        <p:spPr>
          <a:xfrm>
            <a:off x="5137883" y="4367401"/>
            <a:ext cx="6228529" cy="523220"/>
          </a:xfrm>
          <a:prstGeom prst="rect">
            <a:avLst/>
          </a:prstGeom>
          <a:noFill/>
        </p:spPr>
        <p:txBody>
          <a:bodyPr wrap="square" rtlCol="0">
            <a:spAutoFit/>
          </a:bodyPr>
          <a:lstStyle>
            <a:defPPr>
              <a:defRPr lang="zh-CN"/>
            </a:defPPr>
            <a:lvl1pPr>
              <a:defRPr sz="2800">
                <a:solidFill>
                  <a:srgbClr val="C00000"/>
                </a:solidFill>
                <a:latin typeface="方正清刻本悦宋简体" panose="02000000000000000000" pitchFamily="2" charset="-122"/>
                <a:ea typeface="方正清刻本悦宋简体" panose="02000000000000000000" pitchFamily="2" charset="-122"/>
              </a:defRPr>
            </a:lvl1pPr>
          </a:lstStyle>
          <a:p>
            <a:r>
              <a:rPr lang="zh-CN" altLang="en-US" dirty="0">
                <a:latin typeface="方正大标宋简体" panose="03000509000000000000" pitchFamily="65" charset="-122"/>
                <a:ea typeface="方正大标宋简体" panose="03000509000000000000" pitchFamily="65" charset="-122"/>
              </a:rPr>
              <a:t>践行确保做到“三个一以贯之”</a:t>
            </a:r>
            <a:endParaRPr lang="zh-CN" altLang="en-US" dirty="0">
              <a:latin typeface="方正大标宋简体" panose="03000509000000000000" pitchFamily="65" charset="-122"/>
              <a:ea typeface="方正大标宋简体" panose="03000509000000000000" pitchFamily="65" charset="-122"/>
            </a:endParaRPr>
          </a:p>
        </p:txBody>
      </p:sp>
      <p:grpSp>
        <p:nvGrpSpPr>
          <p:cNvPr id="13" name="组合 12"/>
          <p:cNvGrpSpPr/>
          <p:nvPr/>
        </p:nvGrpSpPr>
        <p:grpSpPr>
          <a:xfrm>
            <a:off x="694606" y="1932561"/>
            <a:ext cx="2814015" cy="1544942"/>
            <a:chOff x="6205199" y="-1470443"/>
            <a:chExt cx="2475118" cy="1323336"/>
          </a:xfrm>
        </p:grpSpPr>
        <p:sp>
          <p:nvSpPr>
            <p:cNvPr id="14" name="Freeform 7"/>
            <p:cNvSpPr>
              <a:spLocks/>
            </p:cNvSpPr>
            <p:nvPr/>
          </p:nvSpPr>
          <p:spPr bwMode="auto">
            <a:xfrm>
              <a:off x="6684737" y="-1470443"/>
              <a:ext cx="1995580" cy="1117732"/>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alpha val="50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ndParaRPr>
            </a:p>
          </p:txBody>
        </p:sp>
        <p:sp>
          <p:nvSpPr>
            <p:cNvPr id="15" name="Freeform 7"/>
            <p:cNvSpPr>
              <a:spLocks/>
            </p:cNvSpPr>
            <p:nvPr/>
          </p:nvSpPr>
          <p:spPr bwMode="auto">
            <a:xfrm>
              <a:off x="6205199" y="-1343505"/>
              <a:ext cx="2232248" cy="1196398"/>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5"/>
            <p:cNvSpPr>
              <a:spLocks/>
            </p:cNvSpPr>
            <p:nvPr/>
          </p:nvSpPr>
          <p:spPr bwMode="auto">
            <a:xfrm>
              <a:off x="7070380" y="-962472"/>
              <a:ext cx="560539" cy="55188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17" name="组合 16"/>
          <p:cNvGrpSpPr/>
          <p:nvPr/>
        </p:nvGrpSpPr>
        <p:grpSpPr>
          <a:xfrm>
            <a:off x="694606" y="3809506"/>
            <a:ext cx="3243943" cy="830997"/>
            <a:chOff x="1688078" y="3483598"/>
            <a:chExt cx="2814015" cy="830997"/>
          </a:xfrm>
        </p:grpSpPr>
        <p:sp>
          <p:nvSpPr>
            <p:cNvPr id="18" name="矩形 17"/>
            <p:cNvSpPr/>
            <p:nvPr/>
          </p:nvSpPr>
          <p:spPr>
            <a:xfrm>
              <a:off x="1688078" y="3483598"/>
              <a:ext cx="1620932" cy="830997"/>
            </a:xfrm>
            <a:prstGeom prst="rect">
              <a:avLst/>
            </a:prstGeom>
          </p:spPr>
          <p:txBody>
            <a:bodyPr wrap="square">
              <a:spAutoFit/>
            </a:bodyPr>
            <a:lstStyle/>
            <a:p>
              <a:pPr algn="ctr"/>
              <a:r>
                <a:rPr lang="zh-CN" altLang="en-US" sz="4800" i="0" dirty="0">
                  <a:solidFill>
                    <a:srgbClr val="C00000"/>
                  </a:solidFill>
                  <a:latin typeface="TypeLand 康熙字典體試用版" pitchFamily="50" charset="-120"/>
                  <a:ea typeface="TypeLand 康熙字典體試用版" pitchFamily="50" charset="-120"/>
                  <a:cs typeface="方正苏新诗柳楷简体-yolan" panose="02000000000000000000" pitchFamily="2" charset="-122"/>
                </a:rPr>
                <a:t>目录  </a:t>
              </a:r>
            </a:p>
          </p:txBody>
        </p:sp>
        <p:sp>
          <p:nvSpPr>
            <p:cNvPr id="19" name="矩形 18"/>
            <p:cNvSpPr/>
            <p:nvPr/>
          </p:nvSpPr>
          <p:spPr>
            <a:xfrm>
              <a:off x="3001030" y="3538956"/>
              <a:ext cx="1501063" cy="707886"/>
            </a:xfrm>
            <a:prstGeom prst="rect">
              <a:avLst/>
            </a:prstGeom>
          </p:spPr>
          <p:txBody>
            <a:bodyPr wrap="square">
              <a:spAutoFit/>
            </a:bodyPr>
            <a:lstStyle/>
            <a:p>
              <a:pPr algn="ctr"/>
              <a:r>
                <a:rPr lang="en-US" altLang="zh-CN" sz="40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MULU</a:t>
              </a:r>
              <a:r>
                <a:rPr lang="zh-CN" altLang="en-US" sz="4000" i="0" dirty="0">
                  <a:solidFill>
                    <a:srgbClr val="C00000"/>
                  </a:solidFill>
                  <a:latin typeface="方正字迹-吕建德行楷简体" panose="02010600010101010101" pitchFamily="2" charset="-122"/>
                  <a:ea typeface="方正字迹-吕建德行楷简体" panose="02010600010101010101" pitchFamily="2" charset="-122"/>
                  <a:cs typeface="方正苏新诗柳楷简体-yolan" panose="02000000000000000000" pitchFamily="2" charset="-122"/>
                </a:rPr>
                <a:t>  </a:t>
              </a:r>
            </a:p>
          </p:txBody>
        </p:sp>
      </p:grpSp>
      <p:sp>
        <p:nvSpPr>
          <p:cNvPr id="21" name="Freeform 5"/>
          <p:cNvSpPr>
            <a:spLocks noChangeAspect="1"/>
          </p:cNvSpPr>
          <p:nvPr/>
        </p:nvSpPr>
        <p:spPr bwMode="auto">
          <a:xfrm>
            <a:off x="4363346" y="1292648"/>
            <a:ext cx="540000" cy="501429"/>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2" name="Freeform 5"/>
          <p:cNvSpPr>
            <a:spLocks noChangeAspect="1"/>
          </p:cNvSpPr>
          <p:nvPr/>
        </p:nvSpPr>
        <p:spPr bwMode="auto">
          <a:xfrm>
            <a:off x="4363346" y="2287181"/>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3" name="Freeform 5"/>
          <p:cNvSpPr>
            <a:spLocks noChangeAspect="1"/>
          </p:cNvSpPr>
          <p:nvPr/>
        </p:nvSpPr>
        <p:spPr bwMode="auto">
          <a:xfrm>
            <a:off x="4363346" y="3319280"/>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Freeform 5"/>
          <p:cNvSpPr>
            <a:spLocks noChangeAspect="1"/>
          </p:cNvSpPr>
          <p:nvPr/>
        </p:nvSpPr>
        <p:spPr bwMode="auto">
          <a:xfrm>
            <a:off x="4363346" y="4367401"/>
            <a:ext cx="540000" cy="50143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C0000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7" name="矩形 26"/>
          <p:cNvSpPr/>
          <p:nvPr/>
        </p:nvSpPr>
        <p:spPr>
          <a:xfrm>
            <a:off x="5137884" y="6454130"/>
            <a:ext cx="7103318" cy="405458"/>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8" name="矩形 27"/>
          <p:cNvSpPr/>
          <p:nvPr/>
        </p:nvSpPr>
        <p:spPr>
          <a:xfrm>
            <a:off x="0" y="6454130"/>
            <a:ext cx="5195270" cy="405458"/>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4313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par>
                                <p:cTn id="10" presetID="22" presetClass="entr" presetSubtype="8"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10" presetClass="entr" presetSubtype="0" fill="hold" grpId="0" nodeType="withEffect">
                                  <p:stCondLst>
                                    <p:cond delay="2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childTnLst>
                                </p:cTn>
                              </p:par>
                              <p:par>
                                <p:cTn id="16" presetID="35" presetClass="path" presetSubtype="0" decel="100000" fill="hold" grpId="1" nodeType="withEffect">
                                  <p:stCondLst>
                                    <p:cond delay="2000"/>
                                  </p:stCondLst>
                                  <p:childTnLst>
                                    <p:animMotion origin="layout" path="M 2.37922E-6 2.07128E-6 L -0.1103 -0.00116 " pathEditMode="relative" rAng="0" ptsTypes="AA">
                                      <p:cBhvr>
                                        <p:cTn id="17" dur="1000" spd="-100000" fill="hold"/>
                                        <p:tgtEl>
                                          <p:spTgt spid="21"/>
                                        </p:tgtEl>
                                        <p:attrNameLst>
                                          <p:attrName>ppt_x</p:attrName>
                                          <p:attrName>ppt_y</p:attrName>
                                        </p:attrNameLst>
                                      </p:cBhvr>
                                      <p:rCtr x="-5522" y="-69"/>
                                    </p:animMotion>
                                  </p:childTnLst>
                                </p:cTn>
                              </p:par>
                              <p:par>
                                <p:cTn id="18" presetID="10" presetClass="entr" presetSubtype="0" fill="hold" grpId="0" nodeType="withEffect">
                                  <p:stCondLst>
                                    <p:cond delay="2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750"/>
                                        <p:tgtEl>
                                          <p:spTgt spid="22"/>
                                        </p:tgtEl>
                                      </p:cBhvr>
                                    </p:animEffect>
                                  </p:childTnLst>
                                </p:cTn>
                              </p:par>
                              <p:par>
                                <p:cTn id="21" presetID="35" presetClass="path" presetSubtype="0" decel="100000" fill="hold" grpId="1" nodeType="withEffect">
                                  <p:stCondLst>
                                    <p:cond delay="2100"/>
                                  </p:stCondLst>
                                  <p:childTnLst>
                                    <p:animMotion origin="layout" path="M 2.37922E-6 -3.22842E-6 L -0.1103 -0.00115 " pathEditMode="relative" rAng="0" ptsTypes="AA">
                                      <p:cBhvr>
                                        <p:cTn id="22" dur="1000" spd="-100000" fill="hold"/>
                                        <p:tgtEl>
                                          <p:spTgt spid="22"/>
                                        </p:tgtEl>
                                        <p:attrNameLst>
                                          <p:attrName>ppt_x</p:attrName>
                                          <p:attrName>ppt_y</p:attrName>
                                        </p:attrNameLst>
                                      </p:cBhvr>
                                      <p:rCtr x="-5522" y="-69"/>
                                    </p:animMotion>
                                  </p:childTnLst>
                                </p:cTn>
                              </p:par>
                              <p:par>
                                <p:cTn id="23" presetID="10" presetClass="entr" presetSubtype="0" fill="hold" grpId="0" nodeType="withEffect">
                                  <p:stCondLst>
                                    <p:cond delay="22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750"/>
                                        <p:tgtEl>
                                          <p:spTgt spid="23"/>
                                        </p:tgtEl>
                                      </p:cBhvr>
                                    </p:animEffect>
                                  </p:childTnLst>
                                </p:cTn>
                              </p:par>
                              <p:par>
                                <p:cTn id="26" presetID="35" presetClass="path" presetSubtype="0" decel="100000" fill="hold" grpId="1" nodeType="withEffect">
                                  <p:stCondLst>
                                    <p:cond delay="2200"/>
                                  </p:stCondLst>
                                  <p:childTnLst>
                                    <p:animMotion origin="layout" path="M 2.37922E-6 -1.37005E-6 L -0.1103 -0.00116 " pathEditMode="relative" rAng="0" ptsTypes="AA">
                                      <p:cBhvr>
                                        <p:cTn id="27" dur="1000" spd="-100000" fill="hold"/>
                                        <p:tgtEl>
                                          <p:spTgt spid="23"/>
                                        </p:tgtEl>
                                        <p:attrNameLst>
                                          <p:attrName>ppt_x</p:attrName>
                                          <p:attrName>ppt_y</p:attrName>
                                        </p:attrNameLst>
                                      </p:cBhvr>
                                      <p:rCtr x="-5522" y="-69"/>
                                    </p:animMotion>
                                  </p:childTnLst>
                                </p:cTn>
                              </p:par>
                              <p:par>
                                <p:cTn id="28" presetID="10" presetClass="entr" presetSubtype="0" fill="hold" grpId="0" nodeType="withEffect">
                                  <p:stCondLst>
                                    <p:cond delay="23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750"/>
                                        <p:tgtEl>
                                          <p:spTgt spid="24"/>
                                        </p:tgtEl>
                                      </p:cBhvr>
                                    </p:animEffect>
                                  </p:childTnLst>
                                </p:cTn>
                              </p:par>
                              <p:par>
                                <p:cTn id="31" presetID="35" presetClass="path" presetSubtype="0" decel="100000" fill="hold" grpId="1" nodeType="withEffect">
                                  <p:stCondLst>
                                    <p:cond delay="2300"/>
                                  </p:stCondLst>
                                  <p:childTnLst>
                                    <p:animMotion origin="layout" path="M 2.37922E-6 -3.79079E-6 L -0.1103 -0.00115 " pathEditMode="relative" rAng="0" ptsTypes="AA">
                                      <p:cBhvr>
                                        <p:cTn id="32" dur="1000" spd="-100000" fill="hold"/>
                                        <p:tgtEl>
                                          <p:spTgt spid="24"/>
                                        </p:tgtEl>
                                        <p:attrNameLst>
                                          <p:attrName>ppt_x</p:attrName>
                                          <p:attrName>ppt_y</p:attrName>
                                        </p:attrNameLst>
                                      </p:cBhvr>
                                      <p:rCtr x="-5522" y="-69"/>
                                    </p:animMotion>
                                  </p:childTnLst>
                                </p:cTn>
                              </p:par>
                              <p:par>
                                <p:cTn id="33" presetID="2" presetClass="entr" presetSubtype="2" decel="100000" fill="hold" grpId="0" nodeType="withEffect">
                                  <p:stCondLst>
                                    <p:cond delay="3250"/>
                                  </p:stCondLst>
                                  <p:iterate type="lt">
                                    <p:tmPct val="5000"/>
                                  </p:iterate>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1+#ppt_w/2"/>
                                          </p:val>
                                        </p:tav>
                                        <p:tav tm="100000">
                                          <p:val>
                                            <p:strVal val="#ppt_x"/>
                                          </p:val>
                                        </p:tav>
                                      </p:tavLst>
                                    </p:anim>
                                    <p:anim calcmode="lin" valueType="num">
                                      <p:cBhvr additive="base">
                                        <p:cTn id="36" dur="10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3350"/>
                                  </p:stCondLst>
                                  <p:iterate type="lt">
                                    <p:tmPct val="5000"/>
                                  </p:iterate>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1+#ppt_w/2"/>
                                          </p:val>
                                        </p:tav>
                                        <p:tav tm="100000">
                                          <p:val>
                                            <p:strVal val="#ppt_x"/>
                                          </p:val>
                                        </p:tav>
                                      </p:tavLst>
                                    </p:anim>
                                    <p:anim calcmode="lin" valueType="num">
                                      <p:cBhvr additive="base">
                                        <p:cTn id="40" dur="10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3450"/>
                                  </p:stCondLst>
                                  <p:iterate type="lt">
                                    <p:tmPct val="5000"/>
                                  </p:iterate>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1+#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3550"/>
                                  </p:stCondLst>
                                  <p:iterate type="lt">
                                    <p:tmPct val="5000"/>
                                  </p:iterate>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1+#ppt_w/2"/>
                                          </p:val>
                                        </p:tav>
                                        <p:tav tm="100000">
                                          <p:val>
                                            <p:strVal val="#ppt_x"/>
                                          </p:val>
                                        </p:tav>
                                      </p:tavLst>
                                    </p:anim>
                                    <p:anim calcmode="lin" valueType="num">
                                      <p:cBhvr additive="base">
                                        <p:cTn id="4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barn(inVertical)">
                                      <p:cBhvr>
                                        <p:cTn id="53"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 grpId="0"/>
      <p:bldP spid="10" grpId="0"/>
      <p:bldP spid="11" grpId="0"/>
      <p:bldP spid="12" grpId="0"/>
      <p:bldP spid="21" grpId="0" animBg="1"/>
      <p:bldP spid="21" grpId="1" animBg="1"/>
      <p:bldP spid="22" grpId="0" animBg="1"/>
      <p:bldP spid="22" grpId="1" animBg="1"/>
      <p:bldP spid="23" grpId="0" animBg="1"/>
      <p:bldP spid="23" grpId="1" animBg="1"/>
      <p:bldP spid="24" grpId="0" animBg="1"/>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9399187" cy="523220"/>
            <a:chOff x="2422798" y="2528257"/>
            <a:chExt cx="9399187"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28257"/>
              <a:ext cx="8751115"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一论</a:t>
              </a:r>
              <a:r>
                <a:rPr lang="zh-CN" altLang="en-US" sz="2000" dirty="0">
                  <a:solidFill>
                    <a:srgbClr val="C00000"/>
                  </a:solidFill>
                  <a:latin typeface="微软雅黑" panose="020B0503020204020204" pitchFamily="34" charset="-122"/>
                  <a:ea typeface="微软雅黑" panose="020B0503020204020204" pitchFamily="34" charset="-122"/>
                </a:rPr>
                <a:t>一以贯之坚持和发展中国特色社会主义</a:t>
              </a:r>
              <a:r>
                <a:rPr lang="zh-CN" altLang="en-US" sz="2000" dirty="0" smtClean="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要始终焕发革命精神</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240358" y="2738662"/>
            <a:ext cx="3951642" cy="3936589"/>
          </a:xfrm>
          <a:prstGeom prst="rect">
            <a:avLst/>
          </a:prstGeom>
        </p:spPr>
      </p:pic>
      <p:grpSp>
        <p:nvGrpSpPr>
          <p:cNvPr id="11" name="组合 10"/>
          <p:cNvGrpSpPr/>
          <p:nvPr/>
        </p:nvGrpSpPr>
        <p:grpSpPr>
          <a:xfrm>
            <a:off x="846095" y="2468187"/>
            <a:ext cx="7499218" cy="1042487"/>
            <a:chOff x="3225443" y="1885454"/>
            <a:chExt cx="7499218" cy="1672848"/>
          </a:xfrm>
        </p:grpSpPr>
        <p:sp>
          <p:nvSpPr>
            <p:cNvPr id="13" name="矩形 12"/>
            <p:cNvSpPr/>
            <p:nvPr/>
          </p:nvSpPr>
          <p:spPr>
            <a:xfrm>
              <a:off x="3225443" y="1885454"/>
              <a:ext cx="7499218" cy="1672848"/>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矩形 13"/>
            <p:cNvSpPr/>
            <p:nvPr/>
          </p:nvSpPr>
          <p:spPr>
            <a:xfrm>
              <a:off x="3332060" y="2184643"/>
              <a:ext cx="7058448" cy="740820"/>
            </a:xfrm>
            <a:prstGeom prst="rect">
              <a:avLst/>
            </a:prstGeom>
            <a:noFill/>
          </p:spPr>
          <p:txBody>
            <a:bodyPr wrap="square">
              <a:spAutoFit/>
            </a:bodyPr>
            <a:lstStyle/>
            <a:p>
              <a:pPr algn="just"/>
              <a:r>
                <a:rPr lang="zh-CN" altLang="en-US"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rPr>
                <a:t>我们是马克思主义执政党，但同时是马克思主义革命党，要保持过去革命战争时期的那么一股劲、那么一股革命热情、那么一种拼命精神，把革命工作做到底。</a:t>
              </a:r>
              <a:endParaRPr lang="en-US" altLang="zh-CN"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5" name="矩形 14"/>
          <p:cNvSpPr/>
          <p:nvPr/>
        </p:nvSpPr>
        <p:spPr>
          <a:xfrm>
            <a:off x="8027289" y="2301757"/>
            <a:ext cx="482287" cy="482287"/>
          </a:xfrm>
          <a:prstGeom prst="rect">
            <a:avLst/>
          </a:prstGeom>
          <a:solidFill>
            <a:srgbClr val="FFFDFB"/>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rPr>
              <a:t>01</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TextBox 11"/>
          <p:cNvSpPr txBox="1"/>
          <p:nvPr/>
        </p:nvSpPr>
        <p:spPr>
          <a:xfrm>
            <a:off x="952712" y="2047605"/>
            <a:ext cx="5482530" cy="461665"/>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把革命工作做到底</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846095" y="3952082"/>
            <a:ext cx="7499218" cy="1042487"/>
            <a:chOff x="3225443" y="1885454"/>
            <a:chExt cx="7499218" cy="1672848"/>
          </a:xfrm>
        </p:grpSpPr>
        <p:sp>
          <p:nvSpPr>
            <p:cNvPr id="18" name="矩形 17"/>
            <p:cNvSpPr/>
            <p:nvPr/>
          </p:nvSpPr>
          <p:spPr>
            <a:xfrm>
              <a:off x="3225443" y="1885454"/>
              <a:ext cx="7499218" cy="1672848"/>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矩形 18"/>
            <p:cNvSpPr/>
            <p:nvPr/>
          </p:nvSpPr>
          <p:spPr>
            <a:xfrm>
              <a:off x="3299946" y="2289282"/>
              <a:ext cx="7058448" cy="740820"/>
            </a:xfrm>
            <a:prstGeom prst="rect">
              <a:avLst/>
            </a:prstGeom>
            <a:noFill/>
          </p:spPr>
          <p:txBody>
            <a:bodyPr wrap="square">
              <a:spAutoFit/>
            </a:bodyPr>
            <a:lstStyle/>
            <a:p>
              <a:pPr algn="just"/>
              <a:r>
                <a:rPr lang="zh-CN" altLang="en-US"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rPr>
                <a:t>昨天的成功并不代表着今后能够永远成功，要实现党和国家兴旺发达、长治久安，全党同志必须保持革命精神、革命斗志，</a:t>
              </a:r>
              <a:endParaRPr lang="en-US" altLang="zh-CN"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0" name="矩形 19"/>
          <p:cNvSpPr/>
          <p:nvPr/>
        </p:nvSpPr>
        <p:spPr>
          <a:xfrm>
            <a:off x="8027289" y="3785652"/>
            <a:ext cx="482287" cy="482287"/>
          </a:xfrm>
          <a:prstGeom prst="rect">
            <a:avLst/>
          </a:prstGeom>
          <a:solidFill>
            <a:srgbClr val="FFFDFB"/>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TextBox 11"/>
          <p:cNvSpPr txBox="1"/>
          <p:nvPr/>
        </p:nvSpPr>
        <p:spPr>
          <a:xfrm>
            <a:off x="952712" y="3531500"/>
            <a:ext cx="6510646" cy="461665"/>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昨天的成功并不代表着今后能够永远成功</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46095" y="5482093"/>
            <a:ext cx="7499218" cy="894646"/>
            <a:chOff x="3225443" y="1885454"/>
            <a:chExt cx="7499218" cy="1672848"/>
          </a:xfrm>
        </p:grpSpPr>
        <p:sp>
          <p:nvSpPr>
            <p:cNvPr id="26" name="矩形 25"/>
            <p:cNvSpPr/>
            <p:nvPr/>
          </p:nvSpPr>
          <p:spPr>
            <a:xfrm>
              <a:off x="3225443" y="1885454"/>
              <a:ext cx="7499218" cy="1672848"/>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7" name="矩形 26"/>
            <p:cNvSpPr/>
            <p:nvPr/>
          </p:nvSpPr>
          <p:spPr>
            <a:xfrm>
              <a:off x="3361986" y="2087440"/>
              <a:ext cx="7058448" cy="1208538"/>
            </a:xfrm>
            <a:prstGeom prst="rect">
              <a:avLst/>
            </a:prstGeom>
            <a:noFill/>
          </p:spPr>
          <p:txBody>
            <a:bodyPr wrap="square">
              <a:spAutoFit/>
            </a:bodyPr>
            <a:lstStyle/>
            <a:p>
              <a:pPr algn="just"/>
              <a:r>
                <a:rPr lang="zh-CN" altLang="en-US"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rPr>
                <a:t>要实现党和国家兴旺发达、长治久安，全党同志必须保持革命精神、革命斗志，勇于把我们党领导人民进行了</a:t>
              </a:r>
              <a:r>
                <a:rPr lang="en-US" altLang="zh-CN"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rPr>
                <a:t>97</a:t>
              </a:r>
              <a:r>
                <a:rPr lang="zh-CN" altLang="en-US"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rPr>
                <a:t>年的伟大社会革命继续推进下去，决不能因为胜利而骄傲，决不能因为成就而懈怠，决不能因为困难而退缩，努力使中国特色社会主义展现更加强大、更有说服力的真理力量。</a:t>
              </a:r>
              <a:endParaRPr lang="en-US" altLang="zh-CN" sz="1200" dirty="0">
                <a:solidFill>
                  <a:srgbClr val="5913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8" name="矩形 27"/>
          <p:cNvSpPr/>
          <p:nvPr/>
        </p:nvSpPr>
        <p:spPr>
          <a:xfrm>
            <a:off x="8027289" y="5315662"/>
            <a:ext cx="482287" cy="482287"/>
          </a:xfrm>
          <a:prstGeom prst="rect">
            <a:avLst/>
          </a:prstGeom>
          <a:solidFill>
            <a:srgbClr val="FFFDFB"/>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rPr>
              <a:t>03</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9" name="TextBox 11"/>
          <p:cNvSpPr txBox="1"/>
          <p:nvPr/>
        </p:nvSpPr>
        <p:spPr>
          <a:xfrm>
            <a:off x="952712" y="5061510"/>
            <a:ext cx="5482530" cy="461665"/>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决不能因为胜利而骄傲</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3595295"/>
      </p:ext>
    </p:extLst>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8" presetClass="entr" presetSubtype="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trips(downRight)">
                                      <p:cBhvr>
                                        <p:cTn id="18" dur="500"/>
                                        <p:tgtEl>
                                          <p:spTgt spid="11"/>
                                        </p:tgtEl>
                                      </p:cBhvr>
                                    </p:animEffect>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500"/>
                            </p:stCondLst>
                            <p:childTnLst>
                              <p:par>
                                <p:cTn id="32" presetID="18" presetClass="entr" presetSubtype="6"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trips(downRight)">
                                      <p:cBhvr>
                                        <p:cTn id="34" dur="500"/>
                                        <p:tgtEl>
                                          <p:spTgt spid="17"/>
                                        </p:tgtEl>
                                      </p:cBhvr>
                                    </p:animEffect>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1+#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Effect transition="in" filter="fade">
                                      <p:cBhvr>
                                        <p:cTn id="46" dur="500"/>
                                        <p:tgtEl>
                                          <p:spTgt spid="29"/>
                                        </p:tgtEl>
                                      </p:cBhvr>
                                    </p:animEffect>
                                  </p:childTnLst>
                                </p:cTn>
                              </p:par>
                            </p:childTnLst>
                          </p:cTn>
                        </p:par>
                        <p:par>
                          <p:cTn id="47" fill="hold">
                            <p:stCondLst>
                              <p:cond delay="500"/>
                            </p:stCondLst>
                            <p:childTnLst>
                              <p:par>
                                <p:cTn id="48" presetID="18" presetClass="entr" presetSubtype="6"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strips(downRight)">
                                      <p:cBhvr>
                                        <p:cTn id="50" dur="500"/>
                                        <p:tgtEl>
                                          <p:spTgt spid="25"/>
                                        </p:tgtEl>
                                      </p:cBhvr>
                                    </p:animEffect>
                                  </p:childTnLst>
                                </p:cTn>
                              </p:par>
                            </p:childTnLst>
                          </p:cTn>
                        </p:par>
                        <p:par>
                          <p:cTn id="51" fill="hold">
                            <p:stCondLst>
                              <p:cond delay="1000"/>
                            </p:stCondLst>
                            <p:childTnLst>
                              <p:par>
                                <p:cTn id="52" presetID="2" presetClass="entr" presetSubtype="2"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1+#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arn(inVertical)">
                                      <p:cBhvr>
                                        <p:cTn id="6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p:bldP spid="20" grpId="0" animBg="1"/>
      <p:bldP spid="21" grpId="0"/>
      <p:bldP spid="28" grpId="0" animBg="1"/>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7867419" cy="523220"/>
            <a:chOff x="2422798" y="2523660"/>
            <a:chExt cx="786741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42719" y="2523660"/>
              <a:ext cx="7247498" cy="523220"/>
            </a:xfrm>
            <a:prstGeom prst="rect">
              <a:avLst/>
            </a:prstGeom>
            <a:noFill/>
          </p:spPr>
          <p:txBody>
            <a:bodyPr wrap="none">
              <a:spAutoFit/>
            </a:bodyP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二论</a:t>
              </a:r>
              <a:r>
                <a:rPr lang="zh-CN" altLang="en-US" sz="2800" b="1" dirty="0">
                  <a:solidFill>
                    <a:srgbClr val="C00000"/>
                  </a:solidFill>
                  <a:latin typeface="微软雅黑" panose="020B0503020204020204" pitchFamily="34" charset="-122"/>
                  <a:ea typeface="微软雅黑" panose="020B0503020204020204" pitchFamily="34" charset="-122"/>
                </a:rPr>
                <a:t>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1" name="MH_Other_2"/>
          <p:cNvSpPr/>
          <p:nvPr>
            <p:custDataLst>
              <p:tags r:id="rId1"/>
            </p:custDataLst>
          </p:nvPr>
        </p:nvSpPr>
        <p:spPr>
          <a:xfrm>
            <a:off x="1159647" y="3490786"/>
            <a:ext cx="885825" cy="885825"/>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rPr>
              <a:t>01</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2" name="MH_SubTitle_1"/>
          <p:cNvSpPr txBox="1">
            <a:spLocks noChangeArrowheads="1"/>
          </p:cNvSpPr>
          <p:nvPr>
            <p:custDataLst>
              <p:tags r:id="rId2"/>
            </p:custDataLst>
          </p:nvPr>
        </p:nvSpPr>
        <p:spPr bwMode="auto">
          <a:xfrm>
            <a:off x="2177506" y="3441028"/>
            <a:ext cx="33693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勇于自我革命，从严管党治党，是我们党最鲜明的品格。</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3" name="MH_Other_4"/>
          <p:cNvSpPr/>
          <p:nvPr>
            <p:custDataLst>
              <p:tags r:id="rId3"/>
            </p:custDataLst>
          </p:nvPr>
        </p:nvSpPr>
        <p:spPr>
          <a:xfrm>
            <a:off x="1197746" y="5152759"/>
            <a:ext cx="887413" cy="887412"/>
          </a:xfrm>
          <a:prstGeom prst="ellipse">
            <a:avLst/>
          </a:prstGeom>
          <a:solidFill>
            <a:schemeClr val="accent2">
              <a:lumMod val="75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04</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4" name="MH_Other_6"/>
          <p:cNvSpPr/>
          <p:nvPr>
            <p:custDataLst>
              <p:tags r:id="rId4"/>
            </p:custDataLst>
          </p:nvPr>
        </p:nvSpPr>
        <p:spPr>
          <a:xfrm>
            <a:off x="9873882" y="3491578"/>
            <a:ext cx="887413" cy="885825"/>
          </a:xfrm>
          <a:prstGeom prst="ellipse">
            <a:avLst/>
          </a:prstGeom>
          <a:solidFill>
            <a:schemeClr val="accent2">
              <a:lumMod val="75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02</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6" name="MH_SubTitle_3"/>
          <p:cNvSpPr txBox="1">
            <a:spLocks noChangeArrowheads="1"/>
          </p:cNvSpPr>
          <p:nvPr>
            <p:custDataLst>
              <p:tags r:id="rId5"/>
            </p:custDataLst>
          </p:nvPr>
        </p:nvSpPr>
        <p:spPr bwMode="auto">
          <a:xfrm>
            <a:off x="2163255" y="4804462"/>
            <a:ext cx="3557762" cy="15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办好中国的事情，关键在党。</a:t>
            </a:r>
            <a:endPar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 name="MH_Other_8"/>
          <p:cNvSpPr/>
          <p:nvPr>
            <p:custDataLst>
              <p:tags r:id="rId6"/>
            </p:custDataLst>
          </p:nvPr>
        </p:nvSpPr>
        <p:spPr>
          <a:xfrm>
            <a:off x="9935794" y="5152759"/>
            <a:ext cx="885825" cy="887412"/>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03</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8" name="MH_SubTitle_4"/>
          <p:cNvSpPr txBox="1">
            <a:spLocks noChangeArrowheads="1"/>
          </p:cNvSpPr>
          <p:nvPr>
            <p:custDataLst>
              <p:tags r:id="rId7"/>
            </p:custDataLst>
          </p:nvPr>
        </p:nvSpPr>
        <p:spPr bwMode="auto">
          <a:xfrm>
            <a:off x="6297697" y="4804462"/>
            <a:ext cx="3552454" cy="15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defRPr/>
            </a:pPr>
            <a:r>
              <a:rPr lang="zh-CN" altLang="en-US" sz="2000" b="1" dirty="0">
                <a:solidFill>
                  <a:srgbClr val="C00000"/>
                </a:solidFill>
                <a:latin typeface="微软雅黑" panose="020B0503020204020204" pitchFamily="34" charset="-122"/>
                <a:ea typeface="微软雅黑" panose="020B0503020204020204" pitchFamily="34" charset="-122"/>
              </a:rPr>
              <a:t>以自我革命的精神把党建设好，必须抓住“关键少数”。</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9" name="MH_SubTitle_4"/>
          <p:cNvSpPr txBox="1">
            <a:spLocks noChangeArrowheads="1"/>
          </p:cNvSpPr>
          <p:nvPr>
            <p:custDataLst>
              <p:tags r:id="rId8"/>
            </p:custDataLst>
          </p:nvPr>
        </p:nvSpPr>
        <p:spPr bwMode="auto">
          <a:xfrm>
            <a:off x="6297696" y="3428080"/>
            <a:ext cx="3469287" cy="101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敢于自我革命，我们党才能让自身始终过硬。</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0" name="箭头: V 形 30"/>
          <p:cNvSpPr/>
          <p:nvPr/>
        </p:nvSpPr>
        <p:spPr>
          <a:xfrm flipV="1">
            <a:off x="5838658" y="3796499"/>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21" name="箭头: V 形 30"/>
          <p:cNvSpPr/>
          <p:nvPr/>
        </p:nvSpPr>
        <p:spPr>
          <a:xfrm rot="5400000" flipV="1">
            <a:off x="10259620" y="4627882"/>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25" name="箭头: V 形 30"/>
          <p:cNvSpPr/>
          <p:nvPr/>
        </p:nvSpPr>
        <p:spPr>
          <a:xfrm flipH="1" flipV="1">
            <a:off x="5866471" y="5406900"/>
            <a:ext cx="186627"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grpSp>
        <p:nvGrpSpPr>
          <p:cNvPr id="26" name="组合 25"/>
          <p:cNvGrpSpPr/>
          <p:nvPr/>
        </p:nvGrpSpPr>
        <p:grpSpPr>
          <a:xfrm>
            <a:off x="982638" y="1749136"/>
            <a:ext cx="10153128" cy="1336155"/>
            <a:chOff x="982638" y="2085875"/>
            <a:chExt cx="10153128" cy="1336155"/>
          </a:xfrm>
        </p:grpSpPr>
        <p:sp>
          <p:nvSpPr>
            <p:cNvPr id="27" name="矩形 26"/>
            <p:cNvSpPr/>
            <p:nvPr/>
          </p:nvSpPr>
          <p:spPr>
            <a:xfrm>
              <a:off x="982638" y="2085875"/>
              <a:ext cx="10153128" cy="133615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217949" y="2290637"/>
              <a:ext cx="9670297" cy="78752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“要把新时代坚持和发展中国特色社会主义这场伟大社会革命进行好，我们党必须勇于进行自我革命，把党建设得更加坚强有力。”</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1342803336"/>
      </p:ext>
    </p:extLst>
  </p:cSld>
  <p:clrMapOvr>
    <a:masterClrMapping/>
  </p:clrMapOvr>
  <mc:AlternateContent xmlns:mc="http://schemas.openxmlformats.org/markup-compatibility/2006">
    <mc:Choice xmlns:p14="http://schemas.microsoft.com/office/powerpoint/2010/main" Requires="p14">
      <p:transition spd="slow" advClick="0" advTm="0">
        <p14:flash/>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14:presetBounceEnd="40000">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14:bounceEnd="40000">
                                          <p:cBhvr additive="base">
                                            <p:cTn id="14"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40000">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14:bounceEnd="40000">
                                          <p:cBhvr additive="base">
                                            <p:cTn id="29"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14:presetBounceEnd="40000">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14:bounceEnd="40000">
                                          <p:cBhvr additive="base">
                                            <p:cTn id="44"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randombar(horizont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p:bldP spid="13" grpId="0" animBg="1"/>
          <p:bldP spid="14" grpId="0" animBg="1"/>
          <p:bldP spid="16" grpId="0"/>
          <p:bldP spid="17" grpId="0" animBg="1"/>
          <p:bldP spid="18" grpId="0"/>
          <p:bldP spid="19" grpId="0"/>
          <p:bldP spid="20" grpId="0" animBg="1"/>
          <p:bldP spid="21" grpId="0" animBg="1"/>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0-#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randombar(horizont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p:bldP spid="13" grpId="0" animBg="1"/>
          <p:bldP spid="14" grpId="0" animBg="1"/>
          <p:bldP spid="16" grpId="0"/>
          <p:bldP spid="17" grpId="0" animBg="1"/>
          <p:bldP spid="18" grpId="0"/>
          <p:bldP spid="19" grpId="0"/>
          <p:bldP spid="20" grpId="0" animBg="1"/>
          <p:bldP spid="21" grpId="0" animBg="1"/>
          <p:bldP spid="25"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108769" cy="523220"/>
            <a:chOff x="2422798" y="2519063"/>
            <a:chExt cx="810876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284070" y="2519063"/>
              <a:ext cx="7247497"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二论学习贯彻习近平总书记“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0" name="矩形 29"/>
          <p:cNvSpPr/>
          <p:nvPr/>
        </p:nvSpPr>
        <p:spPr>
          <a:xfrm>
            <a:off x="3701008" y="3324897"/>
            <a:ext cx="7300292" cy="299665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934966" y="2947154"/>
            <a:ext cx="7259576"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C00000"/>
                </a:solidFill>
                <a:latin typeface="微软雅黑" panose="020B0503020204020204" pitchFamily="82" charset="2"/>
                <a:ea typeface="微软雅黑" panose="020B0503020204020204" pitchFamily="82" charset="2"/>
              </a:rPr>
              <a:t>回望党的</a:t>
            </a:r>
            <a:r>
              <a:rPr lang="en-US" altLang="zh-CN" sz="1600" dirty="0">
                <a:solidFill>
                  <a:srgbClr val="C00000"/>
                </a:solidFill>
                <a:latin typeface="微软雅黑" panose="020B0503020204020204" pitchFamily="82" charset="2"/>
                <a:ea typeface="微软雅黑" panose="020B0503020204020204" pitchFamily="82" charset="2"/>
              </a:rPr>
              <a:t>97</a:t>
            </a:r>
            <a:r>
              <a:rPr lang="zh-CN" altLang="en-US" sz="1600" dirty="0">
                <a:solidFill>
                  <a:srgbClr val="C00000"/>
                </a:solidFill>
                <a:latin typeface="微软雅黑" panose="020B0503020204020204" pitchFamily="82" charset="2"/>
                <a:ea typeface="微软雅黑" panose="020B0503020204020204" pitchFamily="82" charset="2"/>
              </a:rPr>
              <a:t>年历史，正是坚持自我革命、加强自身建设，我们党才始终走在时代前列，党领导人民进行伟大社会革命才不断取得胜利。在新时代，坚持和发展中国特色社会主义，党的领导是根本保证；统揽伟大斗争、伟大工程、伟大事业、伟大梦想，党的建设新的伟大工程起着决定性作用。贯彻党的十九大报告提出的新时代党的建设总要求，以党的自我革命来推动伟大社会革命，这既是我们党作为马克思主义政党建设和发展的内在需要，也是我们党领导人民进行伟大社会革命的客观要求。</a:t>
            </a:r>
            <a:endParaRPr lang="zh-CN" altLang="en-US" sz="1600" dirty="0">
              <a:solidFill>
                <a:srgbClr val="C00000"/>
              </a:solidFill>
              <a:latin typeface="微软雅黑" panose="020B0503020204020204" pitchFamily="82" charset="2"/>
              <a:ea typeface="微软雅黑" panose="020B0503020204020204" pitchFamily="82" charset="2"/>
            </a:endParaRPr>
          </a:p>
        </p:txBody>
      </p:sp>
      <p:sp>
        <p:nvSpPr>
          <p:cNvPr id="32" name="矩形 31"/>
          <p:cNvSpPr/>
          <p:nvPr/>
        </p:nvSpPr>
        <p:spPr>
          <a:xfrm>
            <a:off x="622598" y="3717826"/>
            <a:ext cx="2808312" cy="22588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矩形 32"/>
          <p:cNvSpPr/>
          <p:nvPr/>
        </p:nvSpPr>
        <p:spPr>
          <a:xfrm>
            <a:off x="766614" y="1781686"/>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勇于自我革命，从严管党治党，是我们党最鲜明的品格</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6743878"/>
      </p:ext>
    </p:extLst>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600"/>
                                        <p:tgtEl>
                                          <p:spTgt spid="3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strips(downRight)">
                                      <p:cBhvr>
                                        <p:cTn id="10" dur="500"/>
                                        <p:tgtEl>
                                          <p:spTgt spid="3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500"/>
                                        <p:tgtEl>
                                          <p:spTgt spid="3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108769" cy="523220"/>
            <a:chOff x="2422798" y="2519063"/>
            <a:chExt cx="810876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284070" y="2519063"/>
              <a:ext cx="7247497"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二论学习贯彻习近平总书记“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0" name="矩形 29"/>
          <p:cNvSpPr/>
          <p:nvPr/>
        </p:nvSpPr>
        <p:spPr>
          <a:xfrm>
            <a:off x="766614" y="3299621"/>
            <a:ext cx="7300292" cy="299665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00572" y="2921878"/>
            <a:ext cx="7259576"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C00000"/>
                </a:solidFill>
                <a:latin typeface="微软雅黑" panose="020B0503020204020204" pitchFamily="82" charset="2"/>
                <a:ea typeface="微软雅黑" panose="020B0503020204020204" pitchFamily="82" charset="2"/>
              </a:rPr>
              <a:t>必须看到，决胜全面建成小康社会的艰巨任务、实现中华民族伟大复兴的历史使命，对我们党提出了前所未有的新挑战新要求，影响党的先进性、弱化党的纯洁性的各种因素具有很强的危险性和破坏性。这就决定了新时代党的建设新的伟大工程，一个极为重要的方面就是要发挥彻底的自我革命精神</a:t>
            </a:r>
            <a:r>
              <a:rPr lang="zh-CN" altLang="en-US" sz="1600" dirty="0" smtClean="0">
                <a:solidFill>
                  <a:srgbClr val="C00000"/>
                </a:solidFill>
                <a:latin typeface="微软雅黑" panose="020B0503020204020204" pitchFamily="82" charset="2"/>
                <a:ea typeface="微软雅黑" panose="020B0503020204020204" pitchFamily="82" charset="2"/>
              </a:rPr>
              <a:t>。</a:t>
            </a:r>
            <a:endParaRPr lang="en-US" altLang="zh-CN" sz="1600" dirty="0" smtClean="0">
              <a:solidFill>
                <a:srgbClr val="C00000"/>
              </a:solidFill>
              <a:latin typeface="微软雅黑" panose="020B0503020204020204" pitchFamily="82" charset="2"/>
              <a:ea typeface="微软雅黑" panose="020B0503020204020204" pitchFamily="82" charset="2"/>
            </a:endParaRPr>
          </a:p>
          <a:p>
            <a:pPr>
              <a:lnSpc>
                <a:spcPct val="150000"/>
              </a:lnSpc>
            </a:pPr>
            <a:r>
              <a:rPr lang="zh-CN" altLang="en-US" sz="1600" dirty="0">
                <a:solidFill>
                  <a:srgbClr val="C00000"/>
                </a:solidFill>
                <a:latin typeface="微软雅黑" panose="020B0503020204020204" pitchFamily="82" charset="2"/>
                <a:ea typeface="微软雅黑" panose="020B0503020204020204" pitchFamily="82" charset="2"/>
              </a:rPr>
              <a:t>只有敢于刀刃向内，敢于刮骨疗伤，敢于壮士断腕，才能防止祸起萧墙，让自身始终过硬，始终成为时代先锋、民族脊梁，始终成为马克思主义执政党。</a:t>
            </a:r>
            <a:endParaRPr lang="zh-CN" altLang="en-US" sz="1600" dirty="0">
              <a:solidFill>
                <a:srgbClr val="C00000"/>
              </a:solidFill>
              <a:latin typeface="微软雅黑" panose="020B0503020204020204" pitchFamily="82" charset="2"/>
              <a:ea typeface="微软雅黑" panose="020B0503020204020204" pitchFamily="82" charset="2"/>
            </a:endParaRPr>
          </a:p>
        </p:txBody>
      </p:sp>
      <p:sp>
        <p:nvSpPr>
          <p:cNvPr id="33" name="矩形 32"/>
          <p:cNvSpPr/>
          <p:nvPr/>
        </p:nvSpPr>
        <p:spPr>
          <a:xfrm>
            <a:off x="766614" y="1781686"/>
            <a:ext cx="7300292"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敢于自我革命，我们党才能让自身始终过硬</a:t>
            </a:r>
            <a:endParaRPr lang="zh-CN" altLang="en-US" sz="28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8249" t="301" r="8249"/>
          <a:stretch/>
        </p:blipFill>
        <p:spPr>
          <a:xfrm>
            <a:off x="8300864" y="1781686"/>
            <a:ext cx="2767389" cy="4514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6564225"/>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1000"/>
                                        <p:tgtEl>
                                          <p:spTgt spid="3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1000"/>
                                        <p:tgtEl>
                                          <p:spTgt spid="31"/>
                                        </p:tgtEl>
                                      </p:cBhvr>
                                    </p:animEffect>
                                  </p:childTnLst>
                                </p:cTn>
                              </p:par>
                              <p:par>
                                <p:cTn id="14" presetID="5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900" fill="hold"/>
                                        <p:tgtEl>
                                          <p:spTgt spid="10"/>
                                        </p:tgtEl>
                                        <p:attrNameLst>
                                          <p:attrName>ppt_w</p:attrName>
                                        </p:attrNameLst>
                                      </p:cBhvr>
                                      <p:tavLst>
                                        <p:tav tm="0">
                                          <p:val>
                                            <p:fltVal val="0"/>
                                          </p:val>
                                        </p:tav>
                                        <p:tav tm="100000">
                                          <p:val>
                                            <p:strVal val="#ppt_w"/>
                                          </p:val>
                                        </p:tav>
                                      </p:tavLst>
                                    </p:anim>
                                    <p:anim calcmode="lin" valueType="num">
                                      <p:cBhvr>
                                        <p:cTn id="17" dur="900" fill="hold"/>
                                        <p:tgtEl>
                                          <p:spTgt spid="10"/>
                                        </p:tgtEl>
                                        <p:attrNameLst>
                                          <p:attrName>ppt_h</p:attrName>
                                        </p:attrNameLst>
                                      </p:cBhvr>
                                      <p:tavLst>
                                        <p:tav tm="0">
                                          <p:val>
                                            <p:fltVal val="0"/>
                                          </p:val>
                                        </p:tav>
                                        <p:tav tm="100000">
                                          <p:val>
                                            <p:strVal val="#ppt_h"/>
                                          </p:val>
                                        </p:tav>
                                      </p:tavLst>
                                    </p:anim>
                                    <p:animEffect transition="in" filter="fade">
                                      <p:cBhvr>
                                        <p:cTn id="18" dur="9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108769" cy="523220"/>
            <a:chOff x="2422798" y="2519063"/>
            <a:chExt cx="810876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284070" y="2519063"/>
              <a:ext cx="7247497"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二论学习贯彻习近平总书记“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0" name="矩形 29"/>
          <p:cNvSpPr/>
          <p:nvPr/>
        </p:nvSpPr>
        <p:spPr>
          <a:xfrm>
            <a:off x="3701008" y="3324897"/>
            <a:ext cx="7300292" cy="299665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934966" y="2947154"/>
            <a:ext cx="7259576"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C00000"/>
                </a:solidFill>
                <a:latin typeface="微软雅黑" panose="020B0503020204020204" pitchFamily="82" charset="2"/>
                <a:ea typeface="微软雅黑" panose="020B0503020204020204" pitchFamily="82" charset="2"/>
              </a:rPr>
              <a:t>回望党的</a:t>
            </a:r>
            <a:r>
              <a:rPr lang="en-US" altLang="zh-CN" sz="1600" dirty="0">
                <a:solidFill>
                  <a:srgbClr val="C00000"/>
                </a:solidFill>
                <a:latin typeface="微软雅黑" panose="020B0503020204020204" pitchFamily="82" charset="2"/>
                <a:ea typeface="微软雅黑" panose="020B0503020204020204" pitchFamily="82" charset="2"/>
              </a:rPr>
              <a:t>97</a:t>
            </a:r>
            <a:r>
              <a:rPr lang="zh-CN" altLang="en-US" sz="1600" dirty="0">
                <a:solidFill>
                  <a:srgbClr val="C00000"/>
                </a:solidFill>
                <a:latin typeface="微软雅黑" panose="020B0503020204020204" pitchFamily="82" charset="2"/>
                <a:ea typeface="微软雅黑" panose="020B0503020204020204" pitchFamily="82" charset="2"/>
              </a:rPr>
              <a:t>年历史，正是坚持自我革命、加强自身建设，我们党才始终走在时代前列，党领导人民进行伟大社会革命才不断取得胜利。在新时代，坚持和发展中国特色社会主义，党的领导是根本保证；统揽伟大斗争、伟大工程、伟大事业、伟大梦想，党的建设新的伟大工程起着决定性作用。贯彻党的十九大报告提出的新时代党的建设总要求，以党的自我革命来推动伟大社会革命，这既是我们党作为马克思主义政党建设和发展的内在需要，也是我们党领导人民进行伟大社会革命的客观要求。</a:t>
            </a:r>
            <a:endParaRPr lang="zh-CN" altLang="en-US" sz="1600" dirty="0">
              <a:solidFill>
                <a:srgbClr val="C00000"/>
              </a:solidFill>
              <a:latin typeface="微软雅黑" panose="020B0503020204020204" pitchFamily="82" charset="2"/>
              <a:ea typeface="微软雅黑" panose="020B0503020204020204" pitchFamily="82" charset="2"/>
            </a:endParaRPr>
          </a:p>
        </p:txBody>
      </p:sp>
      <p:sp>
        <p:nvSpPr>
          <p:cNvPr id="33" name="矩形 32"/>
          <p:cNvSpPr/>
          <p:nvPr/>
        </p:nvSpPr>
        <p:spPr>
          <a:xfrm>
            <a:off x="766614" y="1781686"/>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以自我革命的精神把党建设好，必须抓住</a:t>
            </a:r>
            <a:r>
              <a:rPr lang="zh-CN" altLang="en-US" sz="3200" b="1" dirty="0" smtClean="0">
                <a:latin typeface="微软雅黑" panose="020B0503020204020204" pitchFamily="34" charset="-122"/>
                <a:ea typeface="微软雅黑" panose="020B0503020204020204" pitchFamily="34" charset="-122"/>
              </a:rPr>
              <a:t>“关键少数”</a:t>
            </a:r>
            <a:endParaRPr lang="zh-CN" altLang="en-US" sz="32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766614" y="3324898"/>
            <a:ext cx="2717414" cy="2996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2891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1000"/>
                                        <p:tgtEl>
                                          <p:spTgt spid="3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900"/>
                                        <p:tgtEl>
                                          <p:spTgt spid="31"/>
                                        </p:tgtEl>
                                      </p:cBhvr>
                                    </p:animEffect>
                                  </p:childTnLst>
                                </p:cTn>
                              </p:par>
                              <p:par>
                                <p:cTn id="14" presetID="3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 calcmode="lin" valueType="num">
                                      <p:cBhvr>
                                        <p:cTn id="18" dur="1000" fill="hold"/>
                                        <p:tgtEl>
                                          <p:spTgt spid="10"/>
                                        </p:tgtEl>
                                        <p:attrNameLst>
                                          <p:attrName>style.rotation</p:attrName>
                                        </p:attrNameLst>
                                      </p:cBhvr>
                                      <p:tavLst>
                                        <p:tav tm="0">
                                          <p:val>
                                            <p:fltVal val="90"/>
                                          </p:val>
                                        </p:tav>
                                        <p:tav tm="100000">
                                          <p:val>
                                            <p:fltVal val="0"/>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108769" cy="523220"/>
            <a:chOff x="2422798" y="2519063"/>
            <a:chExt cx="810876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284070" y="2519063"/>
              <a:ext cx="7247497"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二论学习贯彻习近平总书记“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30" name="矩形 29"/>
          <p:cNvSpPr/>
          <p:nvPr/>
        </p:nvSpPr>
        <p:spPr>
          <a:xfrm>
            <a:off x="766614" y="3357786"/>
            <a:ext cx="3744416" cy="299665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71872" y="2912700"/>
            <a:ext cx="3395142" cy="35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C00000"/>
                </a:solidFill>
                <a:latin typeface="微软雅黑" panose="020B0503020204020204" pitchFamily="82" charset="2"/>
                <a:ea typeface="微软雅黑" panose="020B0503020204020204" pitchFamily="82" charset="2"/>
              </a:rPr>
              <a:t>认真学习贯彻习近平总书记“</a:t>
            </a:r>
            <a:r>
              <a:rPr lang="en-US" altLang="zh-CN" sz="1600" dirty="0">
                <a:solidFill>
                  <a:srgbClr val="C00000"/>
                </a:solidFill>
                <a:latin typeface="微软雅黑" panose="020B0503020204020204" pitchFamily="82" charset="2"/>
                <a:ea typeface="微软雅黑" panose="020B0503020204020204" pitchFamily="82" charset="2"/>
              </a:rPr>
              <a:t>1·5”</a:t>
            </a:r>
            <a:r>
              <a:rPr lang="zh-CN" altLang="en-US" sz="1600" dirty="0">
                <a:solidFill>
                  <a:srgbClr val="C00000"/>
                </a:solidFill>
                <a:latin typeface="微软雅黑" panose="020B0503020204020204" pitchFamily="82" charset="2"/>
                <a:ea typeface="微软雅黑" panose="020B0503020204020204" pitchFamily="82" charset="2"/>
              </a:rPr>
              <a:t>重要讲话精神，一以贯之推进党的建设新的伟大工程，我们就一定能把党建设得更加坚强有力，夺取新时代坚持和发展中国特色社会主义这场伟大社会革命的新胜利。</a:t>
            </a:r>
            <a:endParaRPr lang="zh-CN" altLang="en-US" sz="1600" dirty="0">
              <a:solidFill>
                <a:srgbClr val="C00000"/>
              </a:solidFill>
              <a:latin typeface="微软雅黑" panose="020B0503020204020204" pitchFamily="82" charset="2"/>
              <a:ea typeface="微软雅黑" panose="020B0503020204020204" pitchFamily="82" charset="2"/>
            </a:endParaRPr>
          </a:p>
        </p:txBody>
      </p:sp>
      <p:sp>
        <p:nvSpPr>
          <p:cNvPr id="33" name="矩形 32"/>
          <p:cNvSpPr/>
          <p:nvPr/>
        </p:nvSpPr>
        <p:spPr>
          <a:xfrm>
            <a:off x="766614" y="1781686"/>
            <a:ext cx="10252620" cy="1131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办好中国的事情，关键在党</a:t>
            </a:r>
            <a:endParaRPr lang="zh-CN" altLang="en-US" sz="36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4724994" y="3357786"/>
            <a:ext cx="6294240" cy="2964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6197720"/>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500"/>
                                        <p:tgtEl>
                                          <p:spTgt spid="3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53"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8108770" cy="523220"/>
            <a:chOff x="2422798" y="2519063"/>
            <a:chExt cx="8108770"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284070" y="2519063"/>
              <a:ext cx="7247498" cy="523220"/>
            </a:xfrm>
            <a:prstGeom prst="rect">
              <a:avLst/>
            </a:prstGeom>
            <a:noFill/>
          </p:spPr>
          <p:txBody>
            <a:bodyPr wrap="none">
              <a:spAutoFit/>
            </a:bodyP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三论</a:t>
              </a:r>
              <a:r>
                <a:rPr lang="zh-CN" altLang="en-US" sz="2800" b="1" dirty="0">
                  <a:solidFill>
                    <a:srgbClr val="C00000"/>
                  </a:solidFill>
                  <a:latin typeface="微软雅黑" panose="020B0503020204020204" pitchFamily="34" charset="-122"/>
                  <a:ea typeface="微软雅黑" panose="020B0503020204020204" pitchFamily="34" charset="-122"/>
                </a:rPr>
                <a:t>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 name="MH_Other_2"/>
          <p:cNvSpPr/>
          <p:nvPr>
            <p:custDataLst>
              <p:tags r:id="rId1"/>
            </p:custDataLst>
          </p:nvPr>
        </p:nvSpPr>
        <p:spPr>
          <a:xfrm>
            <a:off x="1159647" y="3490786"/>
            <a:ext cx="885825" cy="885825"/>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rPr>
              <a:t>01</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3" name="MH_SubTitle_1"/>
          <p:cNvSpPr txBox="1">
            <a:spLocks noChangeArrowheads="1"/>
          </p:cNvSpPr>
          <p:nvPr>
            <p:custDataLst>
              <p:tags r:id="rId2"/>
            </p:custDataLst>
          </p:nvPr>
        </p:nvSpPr>
        <p:spPr bwMode="auto">
          <a:xfrm>
            <a:off x="2177506" y="3441028"/>
            <a:ext cx="33693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“备豫不虞，为国常道”。</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MH_Other_6"/>
          <p:cNvSpPr/>
          <p:nvPr>
            <p:custDataLst>
              <p:tags r:id="rId3"/>
            </p:custDataLst>
          </p:nvPr>
        </p:nvSpPr>
        <p:spPr>
          <a:xfrm>
            <a:off x="9873882" y="3491578"/>
            <a:ext cx="887413" cy="885825"/>
          </a:xfrm>
          <a:prstGeom prst="ellipse">
            <a:avLst/>
          </a:prstGeom>
          <a:solidFill>
            <a:schemeClr val="accent2">
              <a:lumMod val="75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02</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7" name="MH_Other_8"/>
          <p:cNvSpPr/>
          <p:nvPr>
            <p:custDataLst>
              <p:tags r:id="rId4"/>
            </p:custDataLst>
          </p:nvPr>
        </p:nvSpPr>
        <p:spPr>
          <a:xfrm>
            <a:off x="9935794" y="5152759"/>
            <a:ext cx="885825" cy="887412"/>
          </a:xfrm>
          <a:prstGeom prst="ellipse">
            <a:avLst/>
          </a:prstGeom>
          <a:solidFill>
            <a:srgbClr val="C00000"/>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FFFF"/>
                </a:solidFill>
                <a:effectLst/>
                <a:uLnTx/>
                <a:uFillTx/>
                <a:latin typeface="Agency FB" panose="020B0503020202020204" pitchFamily="34" charset="0"/>
                <a:ea typeface="微软雅黑" panose="020B0503020204020204" pitchFamily="34" charset="-122"/>
                <a:cs typeface="+mn-cs"/>
              </a:rPr>
              <a:t>03</a:t>
            </a:r>
            <a:endParaRPr kumimoji="0" lang="zh-CN" altLang="en-US" sz="36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pitchFamily="34" charset="-122"/>
              <a:cs typeface="+mn-cs"/>
            </a:endParaRPr>
          </a:p>
        </p:txBody>
      </p:sp>
      <p:sp>
        <p:nvSpPr>
          <p:cNvPr id="18" name="MH_SubTitle_4"/>
          <p:cNvSpPr txBox="1">
            <a:spLocks noChangeArrowheads="1"/>
          </p:cNvSpPr>
          <p:nvPr>
            <p:custDataLst>
              <p:tags r:id="rId5"/>
            </p:custDataLst>
          </p:nvPr>
        </p:nvSpPr>
        <p:spPr bwMode="auto">
          <a:xfrm>
            <a:off x="6297697" y="4804462"/>
            <a:ext cx="3552454" cy="15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defRPr/>
            </a:pPr>
            <a:r>
              <a:rPr lang="zh-CN" altLang="en-US" sz="2000" b="1" dirty="0">
                <a:solidFill>
                  <a:srgbClr val="C00000"/>
                </a:solidFill>
                <a:latin typeface="微软雅黑" panose="020B0503020204020204" pitchFamily="34" charset="-122"/>
                <a:ea typeface="微软雅黑" panose="020B0503020204020204" pitchFamily="34" charset="-122"/>
              </a:rPr>
              <a:t>见兔顾犬、亡羊补牢，是为下策；积谷防饥、曲突徙薪，方为上策。</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9" name="MH_SubTitle_4"/>
          <p:cNvSpPr txBox="1">
            <a:spLocks noChangeArrowheads="1"/>
          </p:cNvSpPr>
          <p:nvPr>
            <p:custDataLst>
              <p:tags r:id="rId6"/>
            </p:custDataLst>
          </p:nvPr>
        </p:nvSpPr>
        <p:spPr bwMode="auto">
          <a:xfrm>
            <a:off x="6297696" y="3428080"/>
            <a:ext cx="3469287" cy="101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0" algn="just">
              <a:defRPr/>
            </a:pPr>
            <a:r>
              <a:rPr lang="zh-CN" altLang="en-US" sz="2000" b="1" dirty="0">
                <a:solidFill>
                  <a:srgbClr val="C00000"/>
                </a:solidFill>
                <a:latin typeface="微软雅黑" panose="020B0503020204020204" pitchFamily="34" charset="-122"/>
                <a:ea typeface="微软雅黑" panose="020B0503020204020204" pitchFamily="34" charset="-122"/>
              </a:rPr>
              <a:t>站在新的历史起点上，我国发展既面临重大历史机遇，也面临不少风险挑战。</a:t>
            </a:r>
            <a:endParaRPr kumimoji="0" lang="en-US" altLang="zh-CN"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0" name="箭头: V 形 30"/>
          <p:cNvSpPr/>
          <p:nvPr/>
        </p:nvSpPr>
        <p:spPr>
          <a:xfrm flipV="1">
            <a:off x="5838658" y="3796499"/>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sp>
        <p:nvSpPr>
          <p:cNvPr id="21" name="箭头: V 形 30"/>
          <p:cNvSpPr/>
          <p:nvPr/>
        </p:nvSpPr>
        <p:spPr>
          <a:xfrm rot="5400000" flipV="1">
            <a:off x="10259620" y="4627882"/>
            <a:ext cx="167211" cy="27439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endParaRPr>
          </a:p>
        </p:txBody>
      </p:sp>
      <p:grpSp>
        <p:nvGrpSpPr>
          <p:cNvPr id="26" name="组合 25"/>
          <p:cNvGrpSpPr/>
          <p:nvPr/>
        </p:nvGrpSpPr>
        <p:grpSpPr>
          <a:xfrm>
            <a:off x="982638" y="1749136"/>
            <a:ext cx="10153128" cy="1336155"/>
            <a:chOff x="982638" y="2085875"/>
            <a:chExt cx="10153128" cy="1336155"/>
          </a:xfrm>
        </p:grpSpPr>
        <p:sp>
          <p:nvSpPr>
            <p:cNvPr id="27" name="矩形 26"/>
            <p:cNvSpPr/>
            <p:nvPr/>
          </p:nvSpPr>
          <p:spPr>
            <a:xfrm>
              <a:off x="982638" y="2085875"/>
              <a:ext cx="10153128" cy="133615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217949" y="2290637"/>
              <a:ext cx="9670297" cy="78752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增强忧患意识，做到居安思危，是我们党从历史兴替中得出的一条重要经验，也是治党治国必须始终坚持的一个重大原则。</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638" y="5239631"/>
            <a:ext cx="4727171" cy="1064935"/>
          </a:xfrm>
          <a:prstGeom prst="rect">
            <a:avLst/>
          </a:prstGeom>
        </p:spPr>
      </p:pic>
      <p:pic>
        <p:nvPicPr>
          <p:cNvPr id="32" name="图片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017" y="4521024"/>
            <a:ext cx="1046130" cy="603324"/>
          </a:xfrm>
          <a:prstGeom prst="rect">
            <a:avLst/>
          </a:prstGeom>
        </p:spPr>
      </p:pic>
      <p:pic>
        <p:nvPicPr>
          <p:cNvPr id="34" name="图片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9794" y="5009064"/>
            <a:ext cx="998682" cy="639157"/>
          </a:xfrm>
          <a:prstGeom prst="rect">
            <a:avLst/>
          </a:prstGeom>
        </p:spPr>
      </p:pic>
    </p:spTree>
    <p:extLst>
      <p:ext uri="{BB962C8B-B14F-4D97-AF65-F5344CB8AC3E}">
        <p14:creationId xmlns:p14="http://schemas.microsoft.com/office/powerpoint/2010/main" val="4289743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14:presetBounceEnd="40000">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14:bounceEnd="40000">
                                          <p:cBhvr additive="base">
                                            <p:cTn id="14" dur="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14:presetBounceEnd="40000">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14:bounceEnd="40000">
                                          <p:cBhvr additive="base">
                                            <p:cTn id="29" dur="50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14:presetBounceEnd="40000">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14:bounceEnd="40000">
                                          <p:cBhvr additive="base">
                                            <p:cTn id="44"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par>
                                    <p:cTn id="51" presetID="2" presetClass="entr" presetSubtype="4" accel="10000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1000" fill="hold"/>
                                            <p:tgtEl>
                                              <p:spTgt spid="29"/>
                                            </p:tgtEl>
                                            <p:attrNameLst>
                                              <p:attrName>ppt_x</p:attrName>
                                            </p:attrNameLst>
                                          </p:cBhvr>
                                          <p:tavLst>
                                            <p:tav tm="0">
                                              <p:val>
                                                <p:strVal val="#ppt_x"/>
                                              </p:val>
                                            </p:tav>
                                            <p:tav tm="100000">
                                              <p:val>
                                                <p:strVal val="#ppt_x"/>
                                              </p:val>
                                            </p:tav>
                                          </p:tavLst>
                                        </p:anim>
                                        <p:anim calcmode="lin" valueType="num">
                                          <p:cBhvr additive="base">
                                            <p:cTn id="54" dur="1000" fill="hold"/>
                                            <p:tgtEl>
                                              <p:spTgt spid="29"/>
                                            </p:tgtEl>
                                            <p:attrNameLst>
                                              <p:attrName>ppt_y</p:attrName>
                                            </p:attrNameLst>
                                          </p:cBhvr>
                                          <p:tavLst>
                                            <p:tav tm="0">
                                              <p:val>
                                                <p:strVal val="1+#ppt_h/2"/>
                                              </p:val>
                                            </p:tav>
                                            <p:tav tm="100000">
                                              <p:val>
                                                <p:strVal val="#ppt_y"/>
                                              </p:val>
                                            </p:tav>
                                          </p:tavLst>
                                        </p:anim>
                                      </p:childTnLst>
                                    </p:cTn>
                                  </p:par>
                                  <p:par>
                                    <p:cTn id="55" presetID="53"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750" fill="hold"/>
                                            <p:tgtEl>
                                              <p:spTgt spid="32"/>
                                            </p:tgtEl>
                                            <p:attrNameLst>
                                              <p:attrName>ppt_w</p:attrName>
                                            </p:attrNameLst>
                                          </p:cBhvr>
                                          <p:tavLst>
                                            <p:tav tm="0">
                                              <p:val>
                                                <p:fltVal val="0"/>
                                              </p:val>
                                            </p:tav>
                                            <p:tav tm="100000">
                                              <p:val>
                                                <p:strVal val="#ppt_w"/>
                                              </p:val>
                                            </p:tav>
                                          </p:tavLst>
                                        </p:anim>
                                        <p:anim calcmode="lin" valueType="num">
                                          <p:cBhvr>
                                            <p:cTn id="58" dur="750" fill="hold"/>
                                            <p:tgtEl>
                                              <p:spTgt spid="32"/>
                                            </p:tgtEl>
                                            <p:attrNameLst>
                                              <p:attrName>ppt_h</p:attrName>
                                            </p:attrNameLst>
                                          </p:cBhvr>
                                          <p:tavLst>
                                            <p:tav tm="0">
                                              <p:val>
                                                <p:fltVal val="0"/>
                                              </p:val>
                                            </p:tav>
                                            <p:tav tm="100000">
                                              <p:val>
                                                <p:strVal val="#ppt_h"/>
                                              </p:val>
                                            </p:tav>
                                          </p:tavLst>
                                        </p:anim>
                                        <p:animEffect transition="in" filter="fade">
                                          <p:cBhvr>
                                            <p:cTn id="59" dur="750"/>
                                            <p:tgtEl>
                                              <p:spTgt spid="32"/>
                                            </p:tgtEl>
                                          </p:cBhvr>
                                        </p:animEffect>
                                      </p:childTnLst>
                                    </p:cTn>
                                  </p:par>
                                  <p:par>
                                    <p:cTn id="60" presetID="42" presetClass="path" presetSubtype="0" accel="50000" decel="50000" fill="hold" nodeType="withEffect">
                                      <p:stCondLst>
                                        <p:cond delay="0"/>
                                      </p:stCondLst>
                                      <p:childTnLst>
                                        <p:animMotion origin="layout" path="M 6.1857E-7 2.00879E-6 L 0.15523 -0.10738 " pathEditMode="relative" rAng="0" ptsTypes="AA">
                                          <p:cBhvr>
                                            <p:cTn id="61" dur="1000" spd="-100000" fill="hold"/>
                                            <p:tgtEl>
                                              <p:spTgt spid="32"/>
                                            </p:tgtEl>
                                            <p:attrNameLst>
                                              <p:attrName>ppt_x</p:attrName>
                                              <p:attrName>ppt_y</p:attrName>
                                            </p:attrNameLst>
                                          </p:cBhvr>
                                          <p:rCtr x="7761" y="-5369"/>
                                        </p:animMotion>
                                      </p:childTnLst>
                                    </p:cTn>
                                  </p:par>
                                  <p:par>
                                    <p:cTn id="62" presetID="53" presetClass="entr" presetSubtype="16"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750" fill="hold"/>
                                            <p:tgtEl>
                                              <p:spTgt spid="34"/>
                                            </p:tgtEl>
                                            <p:attrNameLst>
                                              <p:attrName>ppt_w</p:attrName>
                                            </p:attrNameLst>
                                          </p:cBhvr>
                                          <p:tavLst>
                                            <p:tav tm="0">
                                              <p:val>
                                                <p:fltVal val="0"/>
                                              </p:val>
                                            </p:tav>
                                            <p:tav tm="100000">
                                              <p:val>
                                                <p:strVal val="#ppt_w"/>
                                              </p:val>
                                            </p:tav>
                                          </p:tavLst>
                                        </p:anim>
                                        <p:anim calcmode="lin" valueType="num">
                                          <p:cBhvr>
                                            <p:cTn id="65" dur="750" fill="hold"/>
                                            <p:tgtEl>
                                              <p:spTgt spid="34"/>
                                            </p:tgtEl>
                                            <p:attrNameLst>
                                              <p:attrName>ppt_h</p:attrName>
                                            </p:attrNameLst>
                                          </p:cBhvr>
                                          <p:tavLst>
                                            <p:tav tm="0">
                                              <p:val>
                                                <p:fltVal val="0"/>
                                              </p:val>
                                            </p:tav>
                                            <p:tav tm="100000">
                                              <p:val>
                                                <p:strVal val="#ppt_h"/>
                                              </p:val>
                                            </p:tav>
                                          </p:tavLst>
                                        </p:anim>
                                        <p:animEffect transition="in" filter="fade">
                                          <p:cBhvr>
                                            <p:cTn id="66" dur="750"/>
                                            <p:tgtEl>
                                              <p:spTgt spid="34"/>
                                            </p:tgtEl>
                                          </p:cBhvr>
                                        </p:animEffect>
                                      </p:childTnLst>
                                    </p:cTn>
                                  </p:par>
                                  <p:par>
                                    <p:cTn id="67" presetID="42" presetClass="path" presetSubtype="0" accel="50000" decel="50000" fill="hold" nodeType="withEffect">
                                      <p:stCondLst>
                                        <p:cond delay="0"/>
                                      </p:stCondLst>
                                      <p:childTnLst>
                                        <p:animMotion origin="layout" path="M -3.07983E-6 -2.06665E-6 L 0.12997 -2.06665E-6 " pathEditMode="relative" rAng="0" ptsTypes="AA">
                                          <p:cBhvr>
                                            <p:cTn id="68" dur="1000" spd="-100000" fill="hold"/>
                                            <p:tgtEl>
                                              <p:spTgt spid="34"/>
                                            </p:tgtEl>
                                            <p:attrNameLst>
                                              <p:attrName>ppt_x</p:attrName>
                                              <p:attrName>ppt_y</p:attrName>
                                            </p:attrNameLst>
                                          </p:cBhvr>
                                          <p:rCtr x="6498" y="0"/>
                                        </p:animMotion>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barn(inVertical)">
                                          <p:cBhvr>
                                            <p:cTn id="7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3" grpId="0"/>
          <p:bldP spid="15" grpId="0" animBg="1"/>
          <p:bldP spid="17" grpId="0" animBg="1"/>
          <p:bldP spid="18" grpId="0"/>
          <p:bldP spid="19" grpId="0"/>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26"/>
                                            </p:tgtEl>
                                            <p:attrNameLst>
                                              <p:attrName>style.visibility</p:attrName>
                                            </p:attrNameLst>
                                          </p:cBhvr>
                                          <p:to>
                                            <p:strVal val="visible"/>
                                          </p:to>
                                        </p:set>
                                        <p:anim calcmode="lin" valueType="num">
                                          <p:cBhvr>
                                            <p:cTn id="7" dur="1250" fill="hold"/>
                                            <p:tgtEl>
                                              <p:spTgt spid="26"/>
                                            </p:tgtEl>
                                            <p:attrNameLst>
                                              <p:attrName>ppt_w</p:attrName>
                                            </p:attrNameLst>
                                          </p:cBhvr>
                                          <p:tavLst>
                                            <p:tav tm="0">
                                              <p:val>
                                                <p:fltVal val="0"/>
                                              </p:val>
                                            </p:tav>
                                            <p:tav tm="100000">
                                              <p:val>
                                                <p:strVal val="#ppt_w"/>
                                              </p:val>
                                            </p:tav>
                                          </p:tavLst>
                                        </p:anim>
                                        <p:anim calcmode="lin" valueType="num">
                                          <p:cBhvr>
                                            <p:cTn id="8" dur="1250" fill="hold"/>
                                            <p:tgtEl>
                                              <p:spTgt spid="26"/>
                                            </p:tgtEl>
                                            <p:attrNameLst>
                                              <p:attrName>ppt_h</p:attrName>
                                            </p:attrNameLst>
                                          </p:cBhvr>
                                          <p:tavLst>
                                            <p:tav tm="0">
                                              <p:val>
                                                <p:fltVal val="0"/>
                                              </p:val>
                                            </p:tav>
                                            <p:tav tm="100000">
                                              <p:val>
                                                <p:strVal val="#ppt_h"/>
                                              </p:val>
                                            </p:tav>
                                          </p:tavLst>
                                        </p:anim>
                                        <p:animEffect transition="in" filter="fade">
                                          <p:cBhvr>
                                            <p:cTn id="9" dur="125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par>
                                    <p:cTn id="51" presetID="2" presetClass="entr" presetSubtype="4" accel="10000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1000" fill="hold"/>
                                            <p:tgtEl>
                                              <p:spTgt spid="29"/>
                                            </p:tgtEl>
                                            <p:attrNameLst>
                                              <p:attrName>ppt_x</p:attrName>
                                            </p:attrNameLst>
                                          </p:cBhvr>
                                          <p:tavLst>
                                            <p:tav tm="0">
                                              <p:val>
                                                <p:strVal val="#ppt_x"/>
                                              </p:val>
                                            </p:tav>
                                            <p:tav tm="100000">
                                              <p:val>
                                                <p:strVal val="#ppt_x"/>
                                              </p:val>
                                            </p:tav>
                                          </p:tavLst>
                                        </p:anim>
                                        <p:anim calcmode="lin" valueType="num">
                                          <p:cBhvr additive="base">
                                            <p:cTn id="54" dur="1000" fill="hold"/>
                                            <p:tgtEl>
                                              <p:spTgt spid="29"/>
                                            </p:tgtEl>
                                            <p:attrNameLst>
                                              <p:attrName>ppt_y</p:attrName>
                                            </p:attrNameLst>
                                          </p:cBhvr>
                                          <p:tavLst>
                                            <p:tav tm="0">
                                              <p:val>
                                                <p:strVal val="1+#ppt_h/2"/>
                                              </p:val>
                                            </p:tav>
                                            <p:tav tm="100000">
                                              <p:val>
                                                <p:strVal val="#ppt_y"/>
                                              </p:val>
                                            </p:tav>
                                          </p:tavLst>
                                        </p:anim>
                                      </p:childTnLst>
                                    </p:cTn>
                                  </p:par>
                                  <p:par>
                                    <p:cTn id="55" presetID="53"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750" fill="hold"/>
                                            <p:tgtEl>
                                              <p:spTgt spid="32"/>
                                            </p:tgtEl>
                                            <p:attrNameLst>
                                              <p:attrName>ppt_w</p:attrName>
                                            </p:attrNameLst>
                                          </p:cBhvr>
                                          <p:tavLst>
                                            <p:tav tm="0">
                                              <p:val>
                                                <p:fltVal val="0"/>
                                              </p:val>
                                            </p:tav>
                                            <p:tav tm="100000">
                                              <p:val>
                                                <p:strVal val="#ppt_w"/>
                                              </p:val>
                                            </p:tav>
                                          </p:tavLst>
                                        </p:anim>
                                        <p:anim calcmode="lin" valueType="num">
                                          <p:cBhvr>
                                            <p:cTn id="58" dur="750" fill="hold"/>
                                            <p:tgtEl>
                                              <p:spTgt spid="32"/>
                                            </p:tgtEl>
                                            <p:attrNameLst>
                                              <p:attrName>ppt_h</p:attrName>
                                            </p:attrNameLst>
                                          </p:cBhvr>
                                          <p:tavLst>
                                            <p:tav tm="0">
                                              <p:val>
                                                <p:fltVal val="0"/>
                                              </p:val>
                                            </p:tav>
                                            <p:tav tm="100000">
                                              <p:val>
                                                <p:strVal val="#ppt_h"/>
                                              </p:val>
                                            </p:tav>
                                          </p:tavLst>
                                        </p:anim>
                                        <p:animEffect transition="in" filter="fade">
                                          <p:cBhvr>
                                            <p:cTn id="59" dur="750"/>
                                            <p:tgtEl>
                                              <p:spTgt spid="32"/>
                                            </p:tgtEl>
                                          </p:cBhvr>
                                        </p:animEffect>
                                      </p:childTnLst>
                                    </p:cTn>
                                  </p:par>
                                  <p:par>
                                    <p:cTn id="60" presetID="42" presetClass="path" presetSubtype="0" accel="50000" decel="50000" fill="hold" nodeType="withEffect">
                                      <p:stCondLst>
                                        <p:cond delay="0"/>
                                      </p:stCondLst>
                                      <p:childTnLst>
                                        <p:animMotion origin="layout" path="M 6.1857E-7 2.00879E-6 L 0.15523 -0.10738 " pathEditMode="relative" rAng="0" ptsTypes="AA">
                                          <p:cBhvr>
                                            <p:cTn id="61" dur="1000" spd="-100000" fill="hold"/>
                                            <p:tgtEl>
                                              <p:spTgt spid="32"/>
                                            </p:tgtEl>
                                            <p:attrNameLst>
                                              <p:attrName>ppt_x</p:attrName>
                                              <p:attrName>ppt_y</p:attrName>
                                            </p:attrNameLst>
                                          </p:cBhvr>
                                          <p:rCtr x="7761" y="-5369"/>
                                        </p:animMotion>
                                      </p:childTnLst>
                                    </p:cTn>
                                  </p:par>
                                  <p:par>
                                    <p:cTn id="62" presetID="53" presetClass="entr" presetSubtype="16"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750" fill="hold"/>
                                            <p:tgtEl>
                                              <p:spTgt spid="34"/>
                                            </p:tgtEl>
                                            <p:attrNameLst>
                                              <p:attrName>ppt_w</p:attrName>
                                            </p:attrNameLst>
                                          </p:cBhvr>
                                          <p:tavLst>
                                            <p:tav tm="0">
                                              <p:val>
                                                <p:fltVal val="0"/>
                                              </p:val>
                                            </p:tav>
                                            <p:tav tm="100000">
                                              <p:val>
                                                <p:strVal val="#ppt_w"/>
                                              </p:val>
                                            </p:tav>
                                          </p:tavLst>
                                        </p:anim>
                                        <p:anim calcmode="lin" valueType="num">
                                          <p:cBhvr>
                                            <p:cTn id="65" dur="750" fill="hold"/>
                                            <p:tgtEl>
                                              <p:spTgt spid="34"/>
                                            </p:tgtEl>
                                            <p:attrNameLst>
                                              <p:attrName>ppt_h</p:attrName>
                                            </p:attrNameLst>
                                          </p:cBhvr>
                                          <p:tavLst>
                                            <p:tav tm="0">
                                              <p:val>
                                                <p:fltVal val="0"/>
                                              </p:val>
                                            </p:tav>
                                            <p:tav tm="100000">
                                              <p:val>
                                                <p:strVal val="#ppt_h"/>
                                              </p:val>
                                            </p:tav>
                                          </p:tavLst>
                                        </p:anim>
                                        <p:animEffect transition="in" filter="fade">
                                          <p:cBhvr>
                                            <p:cTn id="66" dur="750"/>
                                            <p:tgtEl>
                                              <p:spTgt spid="34"/>
                                            </p:tgtEl>
                                          </p:cBhvr>
                                        </p:animEffect>
                                      </p:childTnLst>
                                    </p:cTn>
                                  </p:par>
                                  <p:par>
                                    <p:cTn id="67" presetID="42" presetClass="path" presetSubtype="0" accel="50000" decel="50000" fill="hold" nodeType="withEffect">
                                      <p:stCondLst>
                                        <p:cond delay="0"/>
                                      </p:stCondLst>
                                      <p:childTnLst>
                                        <p:animMotion origin="layout" path="M -3.07983E-6 -2.06665E-6 L 0.12997 -2.06665E-6 " pathEditMode="relative" rAng="0" ptsTypes="AA">
                                          <p:cBhvr>
                                            <p:cTn id="68" dur="1000" spd="-100000" fill="hold"/>
                                            <p:tgtEl>
                                              <p:spTgt spid="34"/>
                                            </p:tgtEl>
                                            <p:attrNameLst>
                                              <p:attrName>ppt_x</p:attrName>
                                              <p:attrName>ppt_y</p:attrName>
                                            </p:attrNameLst>
                                          </p:cBhvr>
                                          <p:rCtr x="6498" y="0"/>
                                        </p:animMotion>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barn(inVertical)">
                                          <p:cBhvr>
                                            <p:cTn id="7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3" grpId="0"/>
          <p:bldP spid="15" grpId="0" animBg="1"/>
          <p:bldP spid="17" grpId="0" animBg="1"/>
          <p:bldP spid="18" grpId="0"/>
          <p:bldP spid="19" grpId="0"/>
          <p:bldP spid="20" grpId="0" animBg="1"/>
          <p:bldP spid="21"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7867419" cy="523220"/>
            <a:chOff x="2422798" y="2523660"/>
            <a:chExt cx="786741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42719" y="2523660"/>
              <a:ext cx="7247498"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29" name="组合 28"/>
          <p:cNvGrpSpPr/>
          <p:nvPr/>
        </p:nvGrpSpPr>
        <p:grpSpPr>
          <a:xfrm>
            <a:off x="839563" y="1781980"/>
            <a:ext cx="5148731" cy="1050931"/>
            <a:chOff x="5464196" y="2133650"/>
            <a:chExt cx="5148731" cy="1050931"/>
          </a:xfrm>
        </p:grpSpPr>
        <p:sp>
          <p:nvSpPr>
            <p:cNvPr id="30" name="矩形 29"/>
            <p:cNvSpPr/>
            <p:nvPr/>
          </p:nvSpPr>
          <p:spPr>
            <a:xfrm>
              <a:off x="5464196" y="2133650"/>
              <a:ext cx="4422524"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860399" y="2428282"/>
              <a:ext cx="4752528" cy="461665"/>
            </a:xfrm>
            <a:prstGeom prst="rect">
              <a:avLst/>
            </a:prstGeom>
            <a:noFill/>
          </p:spPr>
          <p:txBody>
            <a:bodyPr wrap="square" rtlCol="0">
              <a:spAutoFit/>
            </a:bodyPr>
            <a:lstStyle/>
            <a:p>
              <a:r>
                <a:rPr lang="zh-CN" altLang="en-US" dirty="0">
                  <a:solidFill>
                    <a:schemeClr val="bg1"/>
                  </a:solidFill>
                  <a:latin typeface="微软雅黑" panose="020B0503020204020204" pitchFamily="82" charset="2"/>
                  <a:ea typeface="微软雅黑" panose="020B0503020204020204" pitchFamily="82" charset="2"/>
                </a:rPr>
                <a:t>“备豫不虞，为国常道</a:t>
              </a:r>
              <a:r>
                <a:rPr lang="zh-CN" altLang="en-US" dirty="0" smtClean="0">
                  <a:solidFill>
                    <a:schemeClr val="bg1"/>
                  </a:solidFill>
                  <a:latin typeface="微软雅黑" panose="020B0503020204020204" pitchFamily="82" charset="2"/>
                  <a:ea typeface="微软雅黑" panose="020B0503020204020204" pitchFamily="82" charset="2"/>
                </a:rPr>
                <a:t>”</a:t>
              </a:r>
              <a:endParaRPr lang="zh-CN" altLang="en-US" dirty="0">
                <a:solidFill>
                  <a:schemeClr val="bg1"/>
                </a:solidFill>
                <a:latin typeface="微软雅黑" panose="020B0503020204020204" pitchFamily="82" charset="2"/>
                <a:ea typeface="微软雅黑" panose="020B0503020204020204" pitchFamily="82" charset="2"/>
              </a:endParaRPr>
            </a:p>
          </p:txBody>
        </p:sp>
      </p:grpSp>
      <p:sp>
        <p:nvSpPr>
          <p:cNvPr id="32" name="矩形 31"/>
          <p:cNvSpPr/>
          <p:nvPr/>
        </p:nvSpPr>
        <p:spPr>
          <a:xfrm>
            <a:off x="776412" y="2895422"/>
            <a:ext cx="4495473" cy="3372846"/>
          </a:xfrm>
          <a:prstGeom prst="rect">
            <a:avLst/>
          </a:prstGeom>
        </p:spPr>
        <p:txBody>
          <a:bodyPr wrap="square">
            <a:spAutoFit/>
          </a:bodyPr>
          <a:lstStyle/>
          <a:p>
            <a:pPr algn="just">
              <a:lnSpc>
                <a:spcPct val="150000"/>
              </a:lnSpc>
            </a:pP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党的十八大以来，习近平总书记始终告诫全党要树立底线思维，多次用“木桶原理”警示全党既要善于补齐短板，更要注重加固底板。总书记的这些告诫和警示，其根本含义就在于，各种风险我们都要防控，但重点要防控那些可能迟滞或中断中华民族伟大复兴进程的全局性风险。近代以后，中华民族复兴进程曾多次被打断，给我们留下了深刻的历史警示。古人讲，“天下之祸不生于逆，生于顺”。</a:t>
            </a:r>
            <a:endPar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3" name="图片 32"/>
          <p:cNvPicPr>
            <a:picLocks noChangeAspect="1"/>
          </p:cNvPicPr>
          <p:nvPr/>
        </p:nvPicPr>
        <p:blipFill>
          <a:blip r:embed="rId3"/>
          <a:stretch>
            <a:fillRect/>
          </a:stretch>
        </p:blipFill>
        <p:spPr>
          <a:xfrm>
            <a:off x="5519142" y="1773610"/>
            <a:ext cx="5616624" cy="4188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5934109"/>
      </p:ext>
    </p:extLst>
  </p:cSld>
  <p:clrMapOvr>
    <a:masterClrMapping/>
  </p:clrMapOvr>
  <mc:AlternateContent xmlns:mc="http://schemas.openxmlformats.org/markup-compatibility/2006">
    <mc:Choice xmlns:p14="http://schemas.microsoft.com/office/powerpoint/2010/main" Requires="p14">
      <p:transition spd="slow" p14:dur="1200" advClick="0" advTm="0">
        <p:dissolve/>
      </p:transition>
    </mc:Choice>
    <mc:Fallback>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500" fill="hold"/>
                                        <p:tgtEl>
                                          <p:spTgt spid="33"/>
                                        </p:tgtEl>
                                        <p:attrNameLst>
                                          <p:attrName>ppt_x</p:attrName>
                                        </p:attrNameLst>
                                      </p:cBhvr>
                                      <p:tavLst>
                                        <p:tav tm="0">
                                          <p:val>
                                            <p:strVal val="1+#ppt_w/2"/>
                                          </p:val>
                                        </p:tav>
                                        <p:tav tm="100000">
                                          <p:val>
                                            <p:strVal val="#ppt_x"/>
                                          </p:val>
                                        </p:tav>
                                      </p:tavLst>
                                    </p:anim>
                                    <p:anim calcmode="lin" valueType="num">
                                      <p:cBhvr additive="base">
                                        <p:cTn id="8" dur="1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750" fill="hold"/>
                                        <p:tgtEl>
                                          <p:spTgt spid="29"/>
                                        </p:tgtEl>
                                        <p:attrNameLst>
                                          <p:attrName>ppt_x</p:attrName>
                                        </p:attrNameLst>
                                      </p:cBhvr>
                                      <p:tavLst>
                                        <p:tav tm="0">
                                          <p:val>
                                            <p:strVal val="0-#ppt_w/2"/>
                                          </p:val>
                                        </p:tav>
                                        <p:tav tm="100000">
                                          <p:val>
                                            <p:strVal val="#ppt_x"/>
                                          </p:val>
                                        </p:tav>
                                      </p:tavLst>
                                    </p:anim>
                                    <p:anim calcmode="lin" valueType="num">
                                      <p:cBhvr additive="base">
                                        <p:cTn id="12" dur="1750" fill="hold"/>
                                        <p:tgtEl>
                                          <p:spTgt spid="29"/>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800"/>
                                  </p:stCondLst>
                                  <p:iterate type="lt">
                                    <p:tmPct val="1127"/>
                                  </p:iterate>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p:val>
                                            <p:fltVal val="0"/>
                                          </p:val>
                                        </p:tav>
                                        <p:tav tm="100000">
                                          <p:val>
                                            <p:strVal val="#ppt_w"/>
                                          </p:val>
                                        </p:tav>
                                      </p:tavLst>
                                    </p:anim>
                                    <p:anim calcmode="lin" valueType="num">
                                      <p:cBhvr>
                                        <p:cTn id="16" dur="1000" fill="hold"/>
                                        <p:tgtEl>
                                          <p:spTgt spid="32"/>
                                        </p:tgtEl>
                                        <p:attrNameLst>
                                          <p:attrName>ppt_h</p:attrName>
                                        </p:attrNameLst>
                                      </p:cBhvr>
                                      <p:tavLst>
                                        <p:tav tm="0">
                                          <p:val>
                                            <p:fltVal val="0"/>
                                          </p:val>
                                        </p:tav>
                                        <p:tav tm="100000">
                                          <p:val>
                                            <p:strVal val="#ppt_h"/>
                                          </p:val>
                                        </p:tav>
                                      </p:tavLst>
                                    </p:anim>
                                    <p:anim calcmode="lin" valueType="num">
                                      <p:cBhvr>
                                        <p:cTn id="17" dur="1000" fill="hold"/>
                                        <p:tgtEl>
                                          <p:spTgt spid="32"/>
                                        </p:tgtEl>
                                        <p:attrNameLst>
                                          <p:attrName>style.rotation</p:attrName>
                                        </p:attrNameLst>
                                      </p:cBhvr>
                                      <p:tavLst>
                                        <p:tav tm="0">
                                          <p:val>
                                            <p:fltVal val="90"/>
                                          </p:val>
                                        </p:tav>
                                        <p:tav tm="100000">
                                          <p:val>
                                            <p:fltVal val="0"/>
                                          </p:val>
                                        </p:tav>
                                      </p:tavLst>
                                    </p:anim>
                                    <p:animEffect transition="in" filter="fade">
                                      <p:cBhvr>
                                        <p:cTn id="18" dur="10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7867419" cy="523220"/>
            <a:chOff x="2422798" y="2523660"/>
            <a:chExt cx="786741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42719" y="2523660"/>
              <a:ext cx="7247498"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6" name="矩形 15"/>
          <p:cNvSpPr/>
          <p:nvPr/>
        </p:nvSpPr>
        <p:spPr>
          <a:xfrm>
            <a:off x="910631" y="1773610"/>
            <a:ext cx="10153128" cy="295232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2280278"/>
            <a:ext cx="8144752" cy="1938992"/>
          </a:xfrm>
          <a:prstGeom prst="rect">
            <a:avLst/>
          </a:prstGeom>
        </p:spPr>
        <p:txBody>
          <a:bodyPr wrap="square">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既面临重大历史</a:t>
            </a:r>
            <a:r>
              <a:rPr lang="zh-CN" altLang="en-US" sz="6000" b="1" dirty="0" smtClean="0">
                <a:solidFill>
                  <a:schemeClr val="bg1"/>
                </a:solidFill>
                <a:latin typeface="微软雅黑" panose="020B0503020204020204" pitchFamily="34" charset="-122"/>
                <a:ea typeface="微软雅黑" panose="020B0503020204020204" pitchFamily="34" charset="-122"/>
              </a:rPr>
              <a:t>机遇</a:t>
            </a:r>
            <a:endParaRPr lang="en-US" altLang="zh-CN" sz="6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6000" b="1" dirty="0" smtClean="0">
                <a:solidFill>
                  <a:schemeClr val="bg1"/>
                </a:solidFill>
                <a:latin typeface="微软雅黑" panose="020B0503020204020204" pitchFamily="34" charset="-122"/>
                <a:ea typeface="微软雅黑" panose="020B0503020204020204" pitchFamily="34" charset="-122"/>
              </a:rPr>
              <a:t>也</a:t>
            </a:r>
            <a:r>
              <a:rPr lang="zh-CN" altLang="en-US" sz="6000" b="1" dirty="0">
                <a:solidFill>
                  <a:schemeClr val="bg1"/>
                </a:solidFill>
                <a:latin typeface="微软雅黑" panose="020B0503020204020204" pitchFamily="34" charset="-122"/>
                <a:ea typeface="微软雅黑" panose="020B0503020204020204" pitchFamily="34" charset="-122"/>
              </a:rPr>
              <a:t>面临不少风险挑战</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838623" y="4869954"/>
            <a:ext cx="10297144" cy="1408078"/>
          </a:xfrm>
          <a:prstGeom prst="rect">
            <a:avLst/>
          </a:prstGeom>
        </p:spPr>
        <p:txBody>
          <a:bodyPr wrap="square">
            <a:spAutoFit/>
          </a:bodyPr>
          <a:lstStyle/>
          <a:p>
            <a:pPr algn="just">
              <a:lnSpc>
                <a:spcPct val="150000"/>
              </a:lnSpc>
            </a:pPr>
            <a:r>
              <a:rPr lang="zh-CN" altLang="en-US" sz="19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有外部风险，也有内部风险，有一般风险，也有重大风险。习近平总书记从经济发展、社会稳定、自然灾害等方面列举了诸多需要高度重视的风险，充分体现了我们党对风险的预判力与把控力。预判风险所在是防范风险的前提，把握风险走向是谋求战略主动的关键。</a:t>
            </a:r>
            <a:endParaRPr lang="zh-CN" altLang="en-US" sz="19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14548579"/>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1100"/>
                                        <p:tgtEl>
                                          <p:spTgt spid="17"/>
                                        </p:tgtEl>
                                      </p:cBhvr>
                                    </p:animEffect>
                                  </p:childTnLst>
                                </p:cTn>
                              </p:par>
                              <p:par>
                                <p:cTn id="12" presetID="31" presetClass="entr" presetSubtype="0" fill="hold" grpId="0" nodeType="withEffect">
                                  <p:stCondLst>
                                    <p:cond delay="300"/>
                                  </p:stCondLst>
                                  <p:iterate type="lt">
                                    <p:tmPct val="1127"/>
                                  </p:iterate>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7867419" cy="523220"/>
            <a:chOff x="2422798" y="2523660"/>
            <a:chExt cx="7867419"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42719" y="2523660"/>
              <a:ext cx="7247498"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三论学习贯彻习近平总书记“</a:t>
              </a: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a:t>
              </a: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9" name="文本框 11"/>
          <p:cNvSpPr txBox="1"/>
          <p:nvPr/>
        </p:nvSpPr>
        <p:spPr>
          <a:xfrm>
            <a:off x="4063371" y="1811978"/>
            <a:ext cx="7322587" cy="1054135"/>
          </a:xfrm>
          <a:prstGeom prst="rect">
            <a:avLst/>
          </a:prstGeom>
          <a:noFill/>
        </p:spPr>
        <p:txBody>
          <a:bodyPr wrap="square" lIns="68580" tIns="34290" rIns="68580" bIns="34290" rtlCol="0">
            <a:spAutoFit/>
          </a:bodyPr>
          <a:lstStyle/>
          <a:p>
            <a:pPr algn="ctr"/>
            <a:r>
              <a:rPr lang="zh-CN" altLang="en-US" sz="3200" b="1" dirty="0">
                <a:solidFill>
                  <a:srgbClr val="C00000"/>
                </a:solidFill>
                <a:effectLst>
                  <a:reflection blurRad="6350" stA="55000" endA="300" endPos="45500" dir="5400000" sy="-100000" algn="bl" rotWithShape="0"/>
                </a:effectLst>
              </a:rPr>
              <a:t>见兔顾犬、亡羊补牢，是为下策；积谷防饥、曲突徙薪，方为上策。</a:t>
            </a:r>
            <a:endParaRPr lang="zh-CN" altLang="en-US" sz="3200" b="1" dirty="0">
              <a:solidFill>
                <a:srgbClr val="C00000"/>
              </a:solidFill>
              <a:effectLst>
                <a:reflection blurRad="6350" stA="55000" endA="300" endPos="45500" dir="5400000" sy="-100000" algn="bl" rotWithShape="0"/>
              </a:effectLst>
            </a:endParaRPr>
          </a:p>
        </p:txBody>
      </p:sp>
      <p:grpSp>
        <p:nvGrpSpPr>
          <p:cNvPr id="10" name="组合 9"/>
          <p:cNvGrpSpPr/>
          <p:nvPr/>
        </p:nvGrpSpPr>
        <p:grpSpPr>
          <a:xfrm>
            <a:off x="4367014" y="2997746"/>
            <a:ext cx="6840760" cy="3384375"/>
            <a:chOff x="5464195" y="2133650"/>
            <a:chExt cx="5527555" cy="3600400"/>
          </a:xfrm>
        </p:grpSpPr>
        <p:sp>
          <p:nvSpPr>
            <p:cNvPr id="11" name="矩形 10"/>
            <p:cNvSpPr/>
            <p:nvPr/>
          </p:nvSpPr>
          <p:spPr>
            <a:xfrm>
              <a:off x="5464195" y="2133650"/>
              <a:ext cx="5527555" cy="36004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851708" y="2823089"/>
              <a:ext cx="4752528" cy="2016510"/>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认真学习贯彻习近平总书记“</a:t>
              </a:r>
              <a:r>
                <a:rPr lang="en-US" altLang="zh-CN" sz="1600" dirty="0">
                  <a:solidFill>
                    <a:schemeClr val="bg1"/>
                  </a:solidFill>
                  <a:latin typeface="微软雅黑" panose="020B0503020204020204" pitchFamily="82" charset="2"/>
                  <a:ea typeface="微软雅黑" panose="020B0503020204020204" pitchFamily="82" charset="2"/>
                </a:rPr>
                <a:t>1·5”</a:t>
              </a:r>
              <a:r>
                <a:rPr lang="zh-CN" altLang="en-US" sz="1600" dirty="0">
                  <a:solidFill>
                    <a:schemeClr val="bg1"/>
                  </a:solidFill>
                  <a:latin typeface="微软雅黑" panose="020B0503020204020204" pitchFamily="82" charset="2"/>
                  <a:ea typeface="微软雅黑" panose="020B0503020204020204" pitchFamily="82" charset="2"/>
                </a:rPr>
                <a:t>重要讲话精神，坚持底线思维，从最坏处着眼，做最充分的准备，朝好的方向努力，争取最好的结果，一以贯之增强忧患意识、防范风险挑战，我们就一定能从容应对挑战、赢得战略主动，引领承载着中国人民伟大梦想的航船破浪前进，胜利驶向光辉的彼岸。</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pic>
        <p:nvPicPr>
          <p:cNvPr id="13" name="图片 12"/>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40795" y="2058313"/>
            <a:ext cx="3187602" cy="4323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1696528"/>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Effect transition="in" filter="fade">
                                      <p:cBhvr>
                                        <p:cTn id="13" dur="1000"/>
                                        <p:tgtEl>
                                          <p:spTgt spid="13"/>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008" y="1557586"/>
            <a:ext cx="7679382" cy="331236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8302" t="20720" r="7649" b="1"/>
          <a:stretch/>
        </p:blipFill>
        <p:spPr>
          <a:xfrm>
            <a:off x="7967414" y="1557586"/>
            <a:ext cx="2664296" cy="3357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组合 3"/>
          <p:cNvGrpSpPr/>
          <p:nvPr/>
        </p:nvGrpSpPr>
        <p:grpSpPr>
          <a:xfrm>
            <a:off x="2510591" y="2006375"/>
            <a:ext cx="2802215" cy="708365"/>
            <a:chOff x="2422798" y="2446827"/>
            <a:chExt cx="2802215" cy="708365"/>
          </a:xfrm>
        </p:grpSpPr>
        <p:sp>
          <p:nvSpPr>
            <p:cNvPr id="26" name="Freeform 5"/>
            <p:cNvSpPr>
              <a:spLocks/>
            </p:cNvSpPr>
            <p:nvPr/>
          </p:nvSpPr>
          <p:spPr bwMode="auto">
            <a:xfrm>
              <a:off x="2422798" y="2446827"/>
              <a:ext cx="588978" cy="59545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0" name="矩形 29"/>
            <p:cNvSpPr/>
            <p:nvPr/>
          </p:nvSpPr>
          <p:spPr>
            <a:xfrm>
              <a:off x="3193688" y="2508861"/>
              <a:ext cx="2031325" cy="646331"/>
            </a:xfrm>
            <a:prstGeom prst="rect">
              <a:avLst/>
            </a:prstGeom>
          </p:spPr>
          <p:txBody>
            <a:bodyPr wrap="none">
              <a:spAutoFit/>
            </a:bodyPr>
            <a:lstStyle/>
            <a:p>
              <a:pPr algn="ctr"/>
              <a:r>
                <a:rPr lang="zh-CN" altLang="en-US" sz="3600" dirty="0">
                  <a:solidFill>
                    <a:schemeClr val="bg1"/>
                  </a:solidFill>
                  <a:latin typeface="TypeLand 康熙字典體試用版" pitchFamily="50" charset="-120"/>
                  <a:ea typeface="TypeLand 康熙字典體試用版" pitchFamily="50" charset="-120"/>
                </a:rPr>
                <a:t>第一部分</a:t>
              </a:r>
            </a:p>
          </p:txBody>
        </p:sp>
      </p:grpSp>
      <p:sp>
        <p:nvSpPr>
          <p:cNvPr id="35" name="矩形 34"/>
          <p:cNvSpPr/>
          <p:nvPr/>
        </p:nvSpPr>
        <p:spPr>
          <a:xfrm>
            <a:off x="1054646" y="3007492"/>
            <a:ext cx="5952270" cy="1569660"/>
          </a:xfrm>
          <a:prstGeom prst="rect">
            <a:avLst/>
          </a:prstGeom>
        </p:spPr>
        <p:txBody>
          <a:bodyPr wrap="none">
            <a:spAutoFit/>
          </a:bodyPr>
          <a:lstStyle/>
          <a:p>
            <a:pPr algn="ctr"/>
            <a:r>
              <a:rPr lang="zh-CN" altLang="en-US" sz="4800" b="1" dirty="0">
                <a:solidFill>
                  <a:schemeClr val="bg1"/>
                </a:solidFill>
                <a:latin typeface="方正大标宋简体" panose="03000509000000000000" pitchFamily="65" charset="-122"/>
                <a:ea typeface="方正大标宋简体" panose="03000509000000000000" pitchFamily="65" charset="-122"/>
              </a:rPr>
              <a:t>深刻把握</a:t>
            </a:r>
            <a:r>
              <a:rPr lang="en-US" altLang="zh-CN" sz="4800" b="1" dirty="0">
                <a:solidFill>
                  <a:schemeClr val="bg1"/>
                </a:solidFill>
                <a:latin typeface="方正大标宋简体" panose="03000509000000000000" pitchFamily="65" charset="-122"/>
                <a:ea typeface="方正大标宋简体" panose="03000509000000000000" pitchFamily="65" charset="-122"/>
              </a:rPr>
              <a:t>1.5</a:t>
            </a:r>
            <a:r>
              <a:rPr lang="zh-CN" altLang="en-US" sz="4800" b="1" dirty="0">
                <a:solidFill>
                  <a:schemeClr val="bg1"/>
                </a:solidFill>
                <a:latin typeface="方正大标宋简体" panose="03000509000000000000" pitchFamily="65" charset="-122"/>
                <a:ea typeface="方正大标宋简体" panose="03000509000000000000" pitchFamily="65" charset="-122"/>
              </a:rPr>
              <a:t>重要</a:t>
            </a:r>
            <a:r>
              <a:rPr lang="zh-CN" altLang="en-US" sz="4800" b="1" dirty="0" smtClean="0">
                <a:solidFill>
                  <a:schemeClr val="bg1"/>
                </a:solidFill>
                <a:latin typeface="方正大标宋简体" panose="03000509000000000000" pitchFamily="65" charset="-122"/>
                <a:ea typeface="方正大标宋简体" panose="03000509000000000000" pitchFamily="65" charset="-122"/>
              </a:rPr>
              <a:t>讲话</a:t>
            </a:r>
            <a:endParaRPr lang="en-US" altLang="zh-CN" sz="4800" b="1" dirty="0" smtClean="0">
              <a:solidFill>
                <a:schemeClr val="bg1"/>
              </a:solidFill>
              <a:latin typeface="方正大标宋简体" panose="03000509000000000000" pitchFamily="65" charset="-122"/>
              <a:ea typeface="方正大标宋简体" panose="03000509000000000000" pitchFamily="65" charset="-122"/>
            </a:endParaRPr>
          </a:p>
          <a:p>
            <a:pPr algn="ctr"/>
            <a:r>
              <a:rPr lang="zh-CN" altLang="en-US" sz="4800" b="1" dirty="0" smtClean="0">
                <a:solidFill>
                  <a:schemeClr val="bg1"/>
                </a:solidFill>
                <a:latin typeface="方正大标宋简体" panose="03000509000000000000" pitchFamily="65" charset="-122"/>
                <a:ea typeface="方正大标宋简体" panose="03000509000000000000" pitchFamily="65" charset="-122"/>
              </a:rPr>
              <a:t>的重大意义 </a:t>
            </a:r>
            <a:endParaRPr lang="zh-CN" altLang="en-US" sz="4800" b="1" dirty="0">
              <a:solidFill>
                <a:schemeClr val="bg1"/>
              </a:solidFill>
              <a:latin typeface="方正大标宋简体" panose="03000509000000000000" pitchFamily="65" charset="-122"/>
              <a:ea typeface="方正大标宋简体" panose="03000509000000000000" pitchFamily="65" charset="-122"/>
            </a:endParaRPr>
          </a:p>
        </p:txBody>
      </p:sp>
      <p:sp>
        <p:nvSpPr>
          <p:cNvPr id="40" name="圆角矩形 3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1549990446"/>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14" presetClass="entr" presetSubtype="10" fill="hold" grpId="0" nodeType="withEffect">
                                  <p:stCondLst>
                                    <p:cond delay="110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11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008" y="1557586"/>
            <a:ext cx="7679382" cy="331236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8302" t="20720" r="7649" b="1"/>
          <a:stretch/>
        </p:blipFill>
        <p:spPr>
          <a:xfrm>
            <a:off x="7967414" y="1557586"/>
            <a:ext cx="2664296" cy="3357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组合 3"/>
          <p:cNvGrpSpPr/>
          <p:nvPr/>
        </p:nvGrpSpPr>
        <p:grpSpPr>
          <a:xfrm>
            <a:off x="2510591" y="2004985"/>
            <a:ext cx="2802214" cy="708365"/>
            <a:chOff x="2422798" y="2446827"/>
            <a:chExt cx="2802214" cy="708365"/>
          </a:xfrm>
        </p:grpSpPr>
        <p:sp>
          <p:nvSpPr>
            <p:cNvPr id="26" name="Freeform 5"/>
            <p:cNvSpPr>
              <a:spLocks/>
            </p:cNvSpPr>
            <p:nvPr/>
          </p:nvSpPr>
          <p:spPr bwMode="auto">
            <a:xfrm>
              <a:off x="2422798" y="2446827"/>
              <a:ext cx="588978" cy="59545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0" name="矩形 29"/>
            <p:cNvSpPr/>
            <p:nvPr/>
          </p:nvSpPr>
          <p:spPr>
            <a:xfrm>
              <a:off x="3193686" y="2508861"/>
              <a:ext cx="2031326" cy="646331"/>
            </a:xfrm>
            <a:prstGeom prst="rect">
              <a:avLst/>
            </a:prstGeom>
          </p:spPr>
          <p:txBody>
            <a:bodyPr wrap="none">
              <a:spAutoFit/>
            </a:bodyPr>
            <a:lstStyle/>
            <a:p>
              <a:pPr algn="ctr"/>
              <a:r>
                <a:rPr lang="zh-CN" altLang="en-US" sz="3600" dirty="0" smtClean="0">
                  <a:solidFill>
                    <a:schemeClr val="bg1"/>
                  </a:solidFill>
                  <a:latin typeface="TypeLand 康熙字典體試用版" pitchFamily="50" charset="-120"/>
                  <a:ea typeface="TypeLand 康熙字典體試用版" pitchFamily="50" charset="-120"/>
                </a:rPr>
                <a:t>第四部分</a:t>
              </a:r>
              <a:endParaRPr lang="zh-CN" altLang="en-US" sz="3600" dirty="0">
                <a:solidFill>
                  <a:schemeClr val="bg1"/>
                </a:solidFill>
                <a:latin typeface="TypeLand 康熙字典體試用版" pitchFamily="50" charset="-120"/>
                <a:ea typeface="TypeLand 康熙字典體試用版" pitchFamily="50" charset="-120"/>
              </a:endParaRPr>
            </a:p>
          </p:txBody>
        </p:sp>
      </p:grpSp>
      <p:sp>
        <p:nvSpPr>
          <p:cNvPr id="35" name="矩形 34"/>
          <p:cNvSpPr/>
          <p:nvPr/>
        </p:nvSpPr>
        <p:spPr>
          <a:xfrm>
            <a:off x="725570" y="3006822"/>
            <a:ext cx="6372257" cy="1569660"/>
          </a:xfrm>
          <a:prstGeom prst="rect">
            <a:avLst/>
          </a:prstGeom>
        </p:spPr>
        <p:txBody>
          <a:bodyPr wrap="none">
            <a:spAutoFit/>
          </a:bodyPr>
          <a:lstStyle/>
          <a:p>
            <a:pPr algn="ctr"/>
            <a:r>
              <a:rPr lang="zh-CN" altLang="en-US" sz="4800" b="1" dirty="0">
                <a:solidFill>
                  <a:schemeClr val="bg1"/>
                </a:solidFill>
                <a:latin typeface="方正大标宋简体" panose="03000509000000000000" pitchFamily="65" charset="-122"/>
                <a:ea typeface="方正大标宋简体" panose="03000509000000000000" pitchFamily="65" charset="-122"/>
              </a:rPr>
              <a:t>践行</a:t>
            </a:r>
            <a:r>
              <a:rPr lang="zh-CN" altLang="en-US" sz="4800" b="1" dirty="0" smtClean="0">
                <a:solidFill>
                  <a:schemeClr val="bg1"/>
                </a:solidFill>
                <a:latin typeface="方正大标宋简体" panose="03000509000000000000" pitchFamily="65" charset="-122"/>
                <a:ea typeface="方正大标宋简体" panose="03000509000000000000" pitchFamily="65" charset="-122"/>
              </a:rPr>
              <a:t>确保</a:t>
            </a:r>
            <a:endParaRPr lang="en-US" altLang="zh-CN" sz="4800" b="1" dirty="0" smtClean="0">
              <a:solidFill>
                <a:schemeClr val="bg1"/>
              </a:solidFill>
              <a:latin typeface="方正大标宋简体" panose="03000509000000000000" pitchFamily="65" charset="-122"/>
              <a:ea typeface="方正大标宋简体" panose="03000509000000000000" pitchFamily="65" charset="-122"/>
            </a:endParaRPr>
          </a:p>
          <a:p>
            <a:pPr algn="ctr"/>
            <a:r>
              <a:rPr lang="zh-CN" altLang="en-US" sz="4800" b="1" dirty="0" smtClean="0">
                <a:solidFill>
                  <a:schemeClr val="bg1"/>
                </a:solidFill>
                <a:latin typeface="方正大标宋简体" panose="03000509000000000000" pitchFamily="65" charset="-122"/>
                <a:ea typeface="方正大标宋简体" panose="03000509000000000000" pitchFamily="65" charset="-122"/>
              </a:rPr>
              <a:t>做到“</a:t>
            </a:r>
            <a:r>
              <a:rPr lang="zh-CN" altLang="en-US" sz="4800" b="1" dirty="0">
                <a:solidFill>
                  <a:schemeClr val="bg1"/>
                </a:solidFill>
                <a:latin typeface="方正大标宋简体" panose="03000509000000000000" pitchFamily="65" charset="-122"/>
                <a:ea typeface="方正大标宋简体" panose="03000509000000000000" pitchFamily="65" charset="-122"/>
              </a:rPr>
              <a:t>三个一以贯之”</a:t>
            </a:r>
          </a:p>
        </p:txBody>
      </p:sp>
      <p:sp>
        <p:nvSpPr>
          <p:cNvPr id="40" name="圆角矩形 3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2841019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14" presetClass="entr" presetSubtype="10" fill="hold" grpId="0" nodeType="withEffect">
                                  <p:stCondLst>
                                    <p:cond delay="110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11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859755" cy="523220"/>
            <a:chOff x="2422798" y="2519063"/>
            <a:chExt cx="5859755"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19063"/>
              <a:ext cx="5211683"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践行</a:t>
              </a:r>
              <a:r>
                <a:rPr lang="zh-CN" altLang="en-US" sz="2800" b="1" dirty="0" smtClean="0">
                  <a:solidFill>
                    <a:srgbClr val="C00000"/>
                  </a:solidFill>
                  <a:latin typeface="微软雅黑" panose="020B0503020204020204" pitchFamily="34" charset="-122"/>
                  <a:ea typeface="微软雅黑" panose="020B0503020204020204" pitchFamily="34" charset="-122"/>
                </a:rPr>
                <a:t>确保做到</a:t>
              </a:r>
              <a:r>
                <a:rPr lang="zh-CN" altLang="en-US" sz="2800" b="1" dirty="0">
                  <a:solidFill>
                    <a:srgbClr val="C00000"/>
                  </a:solidFill>
                  <a:latin typeface="微软雅黑" panose="020B0503020204020204" pitchFamily="34" charset="-122"/>
                  <a:ea typeface="微软雅黑" panose="020B0503020204020204" pitchFamily="34" charset="-122"/>
                </a:rPr>
                <a:t>“三个一以贯之”</a:t>
              </a:r>
            </a:p>
          </p:txBody>
        </p:sp>
      </p:grpSp>
      <p:sp>
        <p:nvSpPr>
          <p:cNvPr id="20" name="圆角矩形 1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17" name="组合 16"/>
          <p:cNvGrpSpPr/>
          <p:nvPr/>
        </p:nvGrpSpPr>
        <p:grpSpPr>
          <a:xfrm>
            <a:off x="910630" y="1873700"/>
            <a:ext cx="12720512" cy="859939"/>
            <a:chOff x="982638" y="2085875"/>
            <a:chExt cx="12720512" cy="1050931"/>
          </a:xfrm>
        </p:grpSpPr>
        <p:sp>
          <p:nvSpPr>
            <p:cNvPr id="21" name="矩形 20"/>
            <p:cNvSpPr/>
            <p:nvPr/>
          </p:nvSpPr>
          <p:spPr>
            <a:xfrm>
              <a:off x="982638" y="2085875"/>
              <a:ext cx="1015312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487181" y="2186739"/>
              <a:ext cx="12215969" cy="733460"/>
            </a:xfrm>
            <a:prstGeom prst="rect">
              <a:avLst/>
            </a:prstGeom>
            <a:noFill/>
          </p:spPr>
          <p:txBody>
            <a:bodyPr wrap="square" rtlCol="0">
              <a:spAutoFit/>
            </a:bodyPr>
            <a:lstStyle/>
            <a:p>
              <a:pPr>
                <a:lnSpc>
                  <a:spcPct val="150000"/>
                </a:lnSpc>
              </a:pPr>
              <a:r>
                <a:rPr lang="zh-CN" altLang="en-US" sz="2200" b="1" dirty="0">
                  <a:solidFill>
                    <a:schemeClr val="bg1"/>
                  </a:solidFill>
                  <a:latin typeface="微软雅黑" panose="020B0503020204020204" pitchFamily="82" charset="2"/>
                  <a:ea typeface="微软雅黑" panose="020B0503020204020204" pitchFamily="82" charset="2"/>
                </a:rPr>
                <a:t>践行“六项要求”、把握“三对关系”，才能确保做到“三个一以贯之</a:t>
              </a:r>
              <a:r>
                <a:rPr lang="zh-CN" altLang="en-US" sz="2200" b="1" dirty="0" smtClean="0">
                  <a:solidFill>
                    <a:schemeClr val="bg1"/>
                  </a:solidFill>
                  <a:latin typeface="微软雅黑" panose="020B0503020204020204" pitchFamily="82" charset="2"/>
                  <a:ea typeface="微软雅黑" panose="020B0503020204020204" pitchFamily="82" charset="2"/>
                </a:rPr>
                <a:t>”</a:t>
              </a:r>
              <a:endParaRPr lang="zh-CN" altLang="en-US" sz="2200" b="1" dirty="0">
                <a:solidFill>
                  <a:schemeClr val="bg1"/>
                </a:solidFill>
                <a:latin typeface="微软雅黑" panose="020B0503020204020204" pitchFamily="82" charset="2"/>
                <a:ea typeface="微软雅黑" panose="020B0503020204020204" pitchFamily="82" charset="2"/>
              </a:endParaRPr>
            </a:p>
          </p:txBody>
        </p:sp>
      </p:grpSp>
      <p:grpSp>
        <p:nvGrpSpPr>
          <p:cNvPr id="26" name="组合 25"/>
          <p:cNvGrpSpPr/>
          <p:nvPr/>
        </p:nvGrpSpPr>
        <p:grpSpPr>
          <a:xfrm>
            <a:off x="7103318" y="3108987"/>
            <a:ext cx="3948447" cy="3199107"/>
            <a:chOff x="5464195" y="2133650"/>
            <a:chExt cx="5527555" cy="3600400"/>
          </a:xfrm>
        </p:grpSpPr>
        <p:sp>
          <p:nvSpPr>
            <p:cNvPr id="27" name="矩形 26"/>
            <p:cNvSpPr/>
            <p:nvPr/>
          </p:nvSpPr>
          <p:spPr>
            <a:xfrm>
              <a:off x="5464195" y="2133650"/>
              <a:ext cx="5527555" cy="36004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851707" y="2172565"/>
              <a:ext cx="4752529" cy="338027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82" charset="2"/>
                  <a:ea typeface="微软雅黑" panose="020B0503020204020204" pitchFamily="82" charset="2"/>
                </a:rPr>
                <a:t>坚持和发展中国特色社会主义，是前无古人的开创性伟业，没有现成的道路可走。这就要求我们，在新时代新征程上，既要苦干实干，又要巧干会干。要自觉用习近平新时代中国特色社会主义思想武装头脑、凝心聚魂，使全党始终保持统一的思想、坚定的意志、强大的战斗力。</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pic>
        <p:nvPicPr>
          <p:cNvPr id="29" name="图片 28"/>
          <p:cNvPicPr>
            <a:picLocks noChangeAspect="1"/>
          </p:cNvPicPr>
          <p:nvPr/>
        </p:nvPicPr>
        <p:blipFill>
          <a:blip r:embed="rId3"/>
          <a:stretch>
            <a:fillRect/>
          </a:stretch>
        </p:blipFill>
        <p:spPr>
          <a:xfrm>
            <a:off x="982638" y="3108987"/>
            <a:ext cx="5724481" cy="3199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790090"/>
      </p:ext>
    </p:extLst>
  </p:cSld>
  <p:clrMapOvr>
    <a:masterClrMapping/>
  </p:clrMapOvr>
  <mc:AlternateContent xmlns:mc="http://schemas.openxmlformats.org/markup-compatibility/2006" xmlns:p14="http://schemas.microsoft.com/office/powerpoint/2010/main">
    <mc:Choice Requires="p14">
      <p:transition spd="slow" advClick="0" advTm="0">
        <p14:fla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17"/>
                                        </p:tgtEl>
                                        <p:attrNameLst>
                                          <p:attrName>style.visibility</p:attrName>
                                        </p:attrNameLst>
                                      </p:cBhvr>
                                      <p:to>
                                        <p:strVal val="visible"/>
                                      </p:to>
                                    </p:set>
                                    <p:anim calcmode="lin" valueType="num">
                                      <p:cBhvr>
                                        <p:cTn id="7" dur="1250" fill="hold"/>
                                        <p:tgtEl>
                                          <p:spTgt spid="17"/>
                                        </p:tgtEl>
                                        <p:attrNameLst>
                                          <p:attrName>ppt_w</p:attrName>
                                        </p:attrNameLst>
                                      </p:cBhvr>
                                      <p:tavLst>
                                        <p:tav tm="0">
                                          <p:val>
                                            <p:fltVal val="0"/>
                                          </p:val>
                                        </p:tav>
                                        <p:tav tm="100000">
                                          <p:val>
                                            <p:strVal val="#ppt_w"/>
                                          </p:val>
                                        </p:tav>
                                      </p:tavLst>
                                    </p:anim>
                                    <p:anim calcmode="lin" valueType="num">
                                      <p:cBhvr>
                                        <p:cTn id="8" dur="1250" fill="hold"/>
                                        <p:tgtEl>
                                          <p:spTgt spid="17"/>
                                        </p:tgtEl>
                                        <p:attrNameLst>
                                          <p:attrName>ppt_h</p:attrName>
                                        </p:attrNameLst>
                                      </p:cBhvr>
                                      <p:tavLst>
                                        <p:tav tm="0">
                                          <p:val>
                                            <p:fltVal val="0"/>
                                          </p:val>
                                        </p:tav>
                                        <p:tav tm="100000">
                                          <p:val>
                                            <p:strVal val="#ppt_h"/>
                                          </p:val>
                                        </p:tav>
                                      </p:tavLst>
                                    </p:anim>
                                    <p:animEffect transition="in" filter="fade">
                                      <p:cBhvr>
                                        <p:cTn id="9" dur="1250"/>
                                        <p:tgtEl>
                                          <p:spTgt spid="17"/>
                                        </p:tgtEl>
                                      </p:cBhvr>
                                    </p:animEffect>
                                  </p:childTnLst>
                                </p:cTn>
                              </p:par>
                              <p:par>
                                <p:cTn id="10" presetID="2" presetClass="entr" presetSubtype="8"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000" fill="hold"/>
                                        <p:tgtEl>
                                          <p:spTgt spid="26"/>
                                        </p:tgtEl>
                                        <p:attrNameLst>
                                          <p:attrName>ppt_x</p:attrName>
                                        </p:attrNameLst>
                                      </p:cBhvr>
                                      <p:tavLst>
                                        <p:tav tm="0">
                                          <p:val>
                                            <p:strVal val="0-#ppt_w/2"/>
                                          </p:val>
                                        </p:tav>
                                        <p:tav tm="100000">
                                          <p:val>
                                            <p:strVal val="#ppt_x"/>
                                          </p:val>
                                        </p:tav>
                                      </p:tavLst>
                                    </p:anim>
                                    <p:anim calcmode="lin" valueType="num">
                                      <p:cBhvr additive="base">
                                        <p:cTn id="13" dur="100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1+#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2288"/>
            <a:ext cx="5859755" cy="523220"/>
            <a:chOff x="2422798" y="2519063"/>
            <a:chExt cx="5859755"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19063"/>
              <a:ext cx="5211683" cy="523220"/>
            </a:xfrm>
            <a:prstGeom prst="rect">
              <a:avLst/>
            </a:prstGeom>
            <a:noFill/>
          </p:spPr>
          <p:txBody>
            <a:bodyPr wrap="non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践行</a:t>
              </a:r>
              <a:r>
                <a:rPr lang="zh-CN" altLang="en-US" sz="2800" b="1" dirty="0" smtClean="0">
                  <a:solidFill>
                    <a:srgbClr val="C00000"/>
                  </a:solidFill>
                  <a:latin typeface="微软雅黑" panose="020B0503020204020204" pitchFamily="34" charset="-122"/>
                  <a:ea typeface="微软雅黑" panose="020B0503020204020204" pitchFamily="34" charset="-122"/>
                </a:rPr>
                <a:t>确保做到</a:t>
              </a:r>
              <a:r>
                <a:rPr lang="zh-CN" altLang="en-US" sz="2800" b="1" dirty="0">
                  <a:solidFill>
                    <a:srgbClr val="C00000"/>
                  </a:solidFill>
                  <a:latin typeface="微软雅黑" panose="020B0503020204020204" pitchFamily="34" charset="-122"/>
                  <a:ea typeface="微软雅黑" panose="020B0503020204020204" pitchFamily="34" charset="-122"/>
                </a:rPr>
                <a:t>“三个一以贯之”</a:t>
              </a:r>
            </a:p>
          </p:txBody>
        </p:sp>
      </p:grpSp>
      <p:sp>
        <p:nvSpPr>
          <p:cNvPr id="20" name="圆角矩形 1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13" name="图片 12"/>
          <p:cNvPicPr>
            <a:picLocks noChangeAspect="1"/>
          </p:cNvPicPr>
          <p:nvPr/>
        </p:nvPicPr>
        <p:blipFill>
          <a:blip r:embed="rId3"/>
          <a:stretch>
            <a:fillRect/>
          </a:stretch>
        </p:blipFill>
        <p:spPr>
          <a:xfrm>
            <a:off x="982637" y="1773610"/>
            <a:ext cx="5502293" cy="2333333"/>
          </a:xfrm>
          <a:prstGeom prst="rect">
            <a:avLst/>
          </a:prstGeom>
          <a:ln>
            <a:noFill/>
          </a:ln>
        </p:spPr>
      </p:pic>
      <p:pic>
        <p:nvPicPr>
          <p:cNvPr id="14" name="图片 13"/>
          <p:cNvPicPr>
            <a:picLocks noChangeAspect="1"/>
          </p:cNvPicPr>
          <p:nvPr/>
        </p:nvPicPr>
        <p:blipFill>
          <a:blip r:embed="rId4"/>
          <a:stretch>
            <a:fillRect/>
          </a:stretch>
        </p:blipFill>
        <p:spPr>
          <a:xfrm>
            <a:off x="6023198" y="4106943"/>
            <a:ext cx="5112568" cy="2333333"/>
          </a:xfrm>
          <a:prstGeom prst="rect">
            <a:avLst/>
          </a:prstGeom>
          <a:ln>
            <a:noFill/>
          </a:ln>
        </p:spPr>
      </p:pic>
      <p:grpSp>
        <p:nvGrpSpPr>
          <p:cNvPr id="15" name="组合 14"/>
          <p:cNvGrpSpPr/>
          <p:nvPr/>
        </p:nvGrpSpPr>
        <p:grpSpPr>
          <a:xfrm>
            <a:off x="6484930" y="1773610"/>
            <a:ext cx="4650836" cy="2333333"/>
            <a:chOff x="6484930" y="1773610"/>
            <a:chExt cx="4650836" cy="2333333"/>
          </a:xfrm>
        </p:grpSpPr>
        <p:sp>
          <p:nvSpPr>
            <p:cNvPr id="16" name="矩形 15"/>
            <p:cNvSpPr/>
            <p:nvPr/>
          </p:nvSpPr>
          <p:spPr>
            <a:xfrm>
              <a:off x="6484930" y="1773610"/>
              <a:ext cx="4650836" cy="2333333"/>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974144" y="2061642"/>
              <a:ext cx="3672408" cy="172169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82" charset="2"/>
                  <a:ea typeface="微软雅黑" panose="020B0503020204020204" pitchFamily="82" charset="2"/>
                </a:rPr>
                <a:t>领导干部特别是党的高级干部必须把马克思主义作为看家本领，切实提高政治站位、树立历史眼光、强化理论思维、增强大局观念、丰富知识素养、坚持问题导向，做到历史和现实相贯通、国际和国内相关联、理论和实际相结合，以更宽广的视野、更长远的眼光来思考把握未来发展的一系列重大问题</a:t>
              </a:r>
              <a:endParaRPr lang="zh-CN" altLang="en-US" sz="1200" dirty="0">
                <a:solidFill>
                  <a:schemeClr val="bg1"/>
                </a:solidFill>
                <a:latin typeface="微软雅黑" panose="020B0503020204020204" pitchFamily="82" charset="2"/>
                <a:ea typeface="微软雅黑" panose="020B0503020204020204" pitchFamily="82" charset="2"/>
              </a:endParaRPr>
            </a:p>
          </p:txBody>
        </p:sp>
      </p:grpSp>
      <p:grpSp>
        <p:nvGrpSpPr>
          <p:cNvPr id="19" name="组合 18"/>
          <p:cNvGrpSpPr/>
          <p:nvPr/>
        </p:nvGrpSpPr>
        <p:grpSpPr>
          <a:xfrm>
            <a:off x="1000077" y="4106943"/>
            <a:ext cx="5023121" cy="2333333"/>
            <a:chOff x="1000077" y="4106943"/>
            <a:chExt cx="5023121" cy="2333333"/>
          </a:xfrm>
        </p:grpSpPr>
        <p:sp>
          <p:nvSpPr>
            <p:cNvPr id="30" name="矩形 29"/>
            <p:cNvSpPr/>
            <p:nvPr/>
          </p:nvSpPr>
          <p:spPr>
            <a:xfrm>
              <a:off x="1000077" y="4106943"/>
              <a:ext cx="5023121" cy="2333333"/>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90083" y="4259237"/>
              <a:ext cx="4469549" cy="203132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82" charset="2"/>
                  <a:ea typeface="微软雅黑" panose="020B0503020204020204" pitchFamily="82" charset="2"/>
                </a:rPr>
                <a:t>不断提高运用马克思主义分析和解决实际问题的能力，不断提高运用科学理论指导我们应对重大挑战、抵御重大风险、克服重大阻力、解决重大矛盾的能力，把科学思想理论转化为认识世界、改造世界的强大物质力量，确保坚持和发展中国特色社会主义，推进党的建设新的伟大工程，增强忧患意识、防范风险挑战“一以贯之”，朝着我们党确立的伟大目标奋勇前进，向人民、向时代交上一份新的更加优异的答卷。</a:t>
              </a:r>
              <a:endParaRPr lang="zh-CN" altLang="en-US" sz="1200" dirty="0">
                <a:solidFill>
                  <a:schemeClr val="bg1"/>
                </a:solidFill>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1581760882"/>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 y="4398298"/>
            <a:ext cx="12190413" cy="2461290"/>
          </a:xfrm>
          <a:prstGeom prst="rect">
            <a:avLst/>
          </a:prstGeom>
        </p:spPr>
      </p:pic>
      <p:sp>
        <p:nvSpPr>
          <p:cNvPr id="11" name="文本框 8"/>
          <p:cNvSpPr txBox="1"/>
          <p:nvPr/>
        </p:nvSpPr>
        <p:spPr>
          <a:xfrm>
            <a:off x="1607378" y="4150948"/>
            <a:ext cx="9319540" cy="492412"/>
          </a:xfrm>
          <a:prstGeom prst="rect">
            <a:avLst/>
          </a:prstGeom>
          <a:noFill/>
        </p:spPr>
        <p:txBody>
          <a:bodyPr wrap="square" lIns="121891" tIns="60945" rIns="121891" bIns="60945" rtlCol="0">
            <a:spAutoFit/>
          </a:bodyPr>
          <a:lstStyle/>
          <a:p>
            <a:pPr algn="ct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在此输入您的党组织名称</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348808" y="298334"/>
            <a:ext cx="1515051" cy="1546714"/>
            <a:chOff x="3851921" y="107991"/>
            <a:chExt cx="1792566" cy="1792567"/>
          </a:xfrm>
          <a:gradFill>
            <a:gsLst>
              <a:gs pos="0">
                <a:srgbClr val="FF0000"/>
              </a:gs>
              <a:gs pos="100000">
                <a:srgbClr val="CC3300"/>
              </a:gs>
            </a:gsLst>
            <a:path path="circle">
              <a:fillToRect l="50000" t="-80000" r="50000" b="180000"/>
            </a:path>
          </a:gradFill>
        </p:grpSpPr>
        <p:sp>
          <p:nvSpPr>
            <p:cNvPr id="16"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任意多边形 50"/>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 y="-12323"/>
            <a:ext cx="5735283" cy="220828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999779" y="539746"/>
            <a:ext cx="1854278" cy="1655067"/>
          </a:xfrm>
          <a:prstGeom prst="rect">
            <a:avLst/>
          </a:prstGeom>
        </p:spPr>
      </p:pic>
      <p:sp>
        <p:nvSpPr>
          <p:cNvPr id="13" name="文本框 8"/>
          <p:cNvSpPr txBox="1"/>
          <p:nvPr/>
        </p:nvSpPr>
        <p:spPr>
          <a:xfrm>
            <a:off x="576386" y="3452997"/>
            <a:ext cx="11037404" cy="615523"/>
          </a:xfrm>
          <a:prstGeom prst="rect">
            <a:avLst/>
          </a:prstGeom>
          <a:noFill/>
        </p:spPr>
        <p:txBody>
          <a:bodyPr wrap="square" lIns="121891" tIns="60945" rIns="121891" bIns="60945" rtlCol="0">
            <a:spAutoFit/>
          </a:bodyPr>
          <a:lstStyle/>
          <a:p>
            <a:pPr algn="ctr"/>
            <a:r>
              <a:rPr lang="zh-CN" altLang="en-US" sz="3200" b="1" dirty="0" smtClean="0">
                <a:solidFill>
                  <a:srgbClr val="C00000"/>
                </a:solidFill>
                <a:latin typeface="微软雅黑" panose="020B0503020204020204" pitchFamily="34" charset="-122"/>
                <a:ea typeface="微软雅黑" panose="020B0503020204020204" pitchFamily="34" charset="-122"/>
              </a:rPr>
              <a:t>解读</a:t>
            </a:r>
            <a:r>
              <a:rPr lang="zh-CN" altLang="en-US" sz="3200" b="1" dirty="0" smtClean="0">
                <a:solidFill>
                  <a:srgbClr val="C00000"/>
                </a:solidFill>
                <a:latin typeface="微软雅黑" panose="020B0503020204020204" pitchFamily="34" charset="-122"/>
                <a:ea typeface="微软雅黑" panose="020B0503020204020204" pitchFamily="34" charset="-122"/>
              </a:rPr>
              <a:t>习近平总书记</a:t>
            </a:r>
            <a:r>
              <a:rPr lang="en-US" altLang="zh-CN" sz="3200" b="1" dirty="0" smtClean="0">
                <a:solidFill>
                  <a:srgbClr val="C00000"/>
                </a:solidFill>
                <a:latin typeface="微软雅黑" panose="020B0503020204020204" pitchFamily="34" charset="-122"/>
                <a:ea typeface="微软雅黑" panose="020B0503020204020204" pitchFamily="34" charset="-122"/>
              </a:rPr>
              <a:t>1·5</a:t>
            </a:r>
            <a:r>
              <a:rPr lang="zh-CN" altLang="en-US" sz="3200" b="1" dirty="0" smtClean="0">
                <a:solidFill>
                  <a:srgbClr val="C00000"/>
                </a:solidFill>
                <a:latin typeface="微软雅黑" panose="020B0503020204020204" pitchFamily="34" charset="-122"/>
                <a:ea typeface="微软雅黑" panose="020B0503020204020204" pitchFamily="34" charset="-122"/>
              </a:rPr>
              <a:t>重要讲话</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491" y="1628448"/>
            <a:ext cx="8495195" cy="1951776"/>
          </a:xfrm>
          <a:prstGeom prst="rect">
            <a:avLst/>
          </a:prstGeom>
        </p:spPr>
      </p:pic>
    </p:spTree>
    <p:extLst>
      <p:ext uri="{BB962C8B-B14F-4D97-AF65-F5344CB8AC3E}">
        <p14:creationId xmlns:p14="http://schemas.microsoft.com/office/powerpoint/2010/main" val="1432332612"/>
      </p:ext>
    </p:extLst>
  </p:cSld>
  <p:clrMapOvr>
    <a:masterClrMapping/>
  </p:clrMapOvr>
  <mc:AlternateContent xmlns:mc="http://schemas.openxmlformats.org/markup-compatibility/2006">
    <mc:Choice xmlns:p14="http://schemas.microsoft.com/office/powerpoint/2010/main" Requires="p14">
      <p:transition spd="slow" advClick="0" advTm="0">
        <p14:fla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1+#ppt_w/2"/>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par>
                          <p:cTn id="24" fill="hold">
                            <p:stCondLst>
                              <p:cond delay="1000"/>
                            </p:stCondLst>
                            <p:childTnLst>
                              <p:par>
                                <p:cTn id="25" presetID="26" presetClass="emph" presetSubtype="0" fill="hold" nodeType="afterEffect">
                                  <p:stCondLst>
                                    <p:cond delay="0"/>
                                  </p:stCondLst>
                                  <p:childTnLst>
                                    <p:animEffect transition="out" filter="fade">
                                      <p:cBhvr>
                                        <p:cTn id="26" dur="500" tmFilter="0, 0; .2, .5; .8, .5; 1, 0"/>
                                        <p:tgtEl>
                                          <p:spTgt spid="15"/>
                                        </p:tgtEl>
                                      </p:cBhvr>
                                    </p:animEffect>
                                    <p:animScale>
                                      <p:cBhvr>
                                        <p:cTn id="27" dur="250" autoRev="1" fill="hold"/>
                                        <p:tgtEl>
                                          <p:spTgt spid="15"/>
                                        </p:tgtEl>
                                      </p:cBhvr>
                                      <p:by x="105000" y="105000"/>
                                    </p:animScale>
                                  </p:childTnLst>
                                </p:cTn>
                              </p:par>
                            </p:childTnLst>
                          </p:cTn>
                        </p:par>
                        <p:par>
                          <p:cTn id="28" fill="hold">
                            <p:stCondLst>
                              <p:cond delay="1500"/>
                            </p:stCondLst>
                            <p:childTnLst>
                              <p:par>
                                <p:cTn id="29" presetID="53" presetClass="exit" presetSubtype="32" fill="hold" nodeType="afterEffect">
                                  <p:stCondLst>
                                    <p:cond delay="0"/>
                                  </p:stCondLst>
                                  <p:childTnLst>
                                    <p:anim calcmode="lin" valueType="num">
                                      <p:cBhvr>
                                        <p:cTn id="30" dur="500"/>
                                        <p:tgtEl>
                                          <p:spTgt spid="15"/>
                                        </p:tgtEl>
                                        <p:attrNameLst>
                                          <p:attrName>ppt_w</p:attrName>
                                        </p:attrNameLst>
                                      </p:cBhvr>
                                      <p:tavLst>
                                        <p:tav tm="0">
                                          <p:val>
                                            <p:strVal val="ppt_w"/>
                                          </p:val>
                                        </p:tav>
                                        <p:tav tm="100000">
                                          <p:val>
                                            <p:fltVal val="0"/>
                                          </p:val>
                                        </p:tav>
                                      </p:tavLst>
                                    </p:anim>
                                    <p:anim calcmode="lin" valueType="num">
                                      <p:cBhvr>
                                        <p:cTn id="31" dur="500"/>
                                        <p:tgtEl>
                                          <p:spTgt spid="15"/>
                                        </p:tgtEl>
                                        <p:attrNameLst>
                                          <p:attrName>ppt_h</p:attrName>
                                        </p:attrNameLst>
                                      </p:cBhvr>
                                      <p:tavLst>
                                        <p:tav tm="0">
                                          <p:val>
                                            <p:strVal val="ppt_h"/>
                                          </p:val>
                                        </p:tav>
                                        <p:tav tm="100000">
                                          <p:val>
                                            <p:fltVal val="0"/>
                                          </p:val>
                                        </p:tav>
                                      </p:tavLst>
                                    </p:anim>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par>
                          <p:cTn id="40" fill="hold">
                            <p:stCondLst>
                              <p:cond delay="2500"/>
                            </p:stCondLst>
                            <p:childTnLst>
                              <p:par>
                                <p:cTn id="41" presetID="26" presetClass="emph" presetSubtype="0" fill="hold" nodeType="afterEffect">
                                  <p:stCondLst>
                                    <p:cond delay="0"/>
                                  </p:stCondLst>
                                  <p:childTnLst>
                                    <p:animEffect transition="out" filter="fade">
                                      <p:cBhvr>
                                        <p:cTn id="42" dur="500" tmFilter="0, 0; .2, .5; .8, .5; 1, 0"/>
                                        <p:tgtEl>
                                          <p:spTgt spid="15"/>
                                        </p:tgtEl>
                                      </p:cBhvr>
                                    </p:animEffect>
                                    <p:animScale>
                                      <p:cBhvr>
                                        <p:cTn id="43" dur="250" autoRev="1" fill="hold"/>
                                        <p:tgtEl>
                                          <p:spTgt spid="15"/>
                                        </p:tgtEl>
                                      </p:cBhvr>
                                      <p:by x="105000" y="105000"/>
                                    </p:animScale>
                                  </p:childTnLst>
                                </p:cTn>
                              </p:par>
                              <p:par>
                                <p:cTn id="44" presetID="53" presetClass="entr" presetSubtype="16"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900" fill="hold"/>
                                        <p:tgtEl>
                                          <p:spTgt spid="7"/>
                                        </p:tgtEl>
                                        <p:attrNameLst>
                                          <p:attrName>ppt_w</p:attrName>
                                        </p:attrNameLst>
                                      </p:cBhvr>
                                      <p:tavLst>
                                        <p:tav tm="0">
                                          <p:val>
                                            <p:fltVal val="0"/>
                                          </p:val>
                                        </p:tav>
                                        <p:tav tm="100000">
                                          <p:val>
                                            <p:strVal val="#ppt_w"/>
                                          </p:val>
                                        </p:tav>
                                      </p:tavLst>
                                    </p:anim>
                                    <p:anim calcmode="lin" valueType="num">
                                      <p:cBhvr>
                                        <p:cTn id="47" dur="900" fill="hold"/>
                                        <p:tgtEl>
                                          <p:spTgt spid="7"/>
                                        </p:tgtEl>
                                        <p:attrNameLst>
                                          <p:attrName>ppt_h</p:attrName>
                                        </p:attrNameLst>
                                      </p:cBhvr>
                                      <p:tavLst>
                                        <p:tav tm="0">
                                          <p:val>
                                            <p:fltVal val="0"/>
                                          </p:val>
                                        </p:tav>
                                        <p:tav tm="100000">
                                          <p:val>
                                            <p:strVal val="#ppt_h"/>
                                          </p:val>
                                        </p:tav>
                                      </p:tavLst>
                                    </p:anim>
                                    <p:animEffect transition="in" filter="fade">
                                      <p:cBhvr>
                                        <p:cTn id="48" dur="900"/>
                                        <p:tgtEl>
                                          <p:spTgt spid="7"/>
                                        </p:tgtEl>
                                      </p:cBhvr>
                                    </p:animEffect>
                                  </p:childTnLst>
                                </p:cTn>
                              </p:par>
                              <p:par>
                                <p:cTn id="49" presetID="42" presetClass="entr" presetSubtype="0" fill="hold"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1000"/>
                                        <p:tgtEl>
                                          <p:spTgt spid="11">
                                            <p:txEl>
                                              <p:pRg st="0" end="0"/>
                                            </p:txEl>
                                          </p:spTgt>
                                        </p:tgtEl>
                                      </p:cBhvr>
                                    </p:animEffect>
                                    <p:anim calcmode="lin" valueType="num">
                                      <p:cBhvr>
                                        <p:cTn id="5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54" presetID="23" presetClass="entr" presetSubtype="32" fill="hold" grpId="0" nodeType="withEffect">
                                  <p:stCondLst>
                                    <p:cond delay="0"/>
                                  </p:stCondLst>
                                  <p:iterate type="lt">
                                    <p:tmPct val="126667"/>
                                  </p:iterate>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4*#ppt_w"/>
                                          </p:val>
                                        </p:tav>
                                        <p:tav tm="100000">
                                          <p:val>
                                            <p:strVal val="#ppt_w"/>
                                          </p:val>
                                        </p:tav>
                                      </p:tavLst>
                                    </p:anim>
                                    <p:anim calcmode="lin" valueType="num">
                                      <p:cBhvr>
                                        <p:cTn id="57" dur="500" fill="hold"/>
                                        <p:tgtEl>
                                          <p:spTgt spid="11"/>
                                        </p:tgtEl>
                                        <p:attrNameLst>
                                          <p:attrName>ppt_h</p:attrName>
                                        </p:attrNameLst>
                                      </p:cBhvr>
                                      <p:tavLst>
                                        <p:tav tm="0">
                                          <p:val>
                                            <p:strVal val="4*#ppt_h"/>
                                          </p:val>
                                        </p:tav>
                                        <p:tav tm="100000">
                                          <p:val>
                                            <p:strVal val="#ppt_h"/>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1000" fill="hold"/>
                                        <p:tgtEl>
                                          <p:spTgt spid="13"/>
                                        </p:tgtEl>
                                        <p:attrNameLst>
                                          <p:attrName>ppt_x</p:attrName>
                                        </p:attrNameLst>
                                      </p:cBhvr>
                                      <p:tavLst>
                                        <p:tav tm="0">
                                          <p:val>
                                            <p:strVal val="0-#ppt_w/2"/>
                                          </p:val>
                                        </p:tav>
                                        <p:tav tm="100000">
                                          <p:val>
                                            <p:strVal val="#ppt_x"/>
                                          </p:val>
                                        </p:tav>
                                      </p:tavLst>
                                    </p:anim>
                                    <p:anim calcmode="lin" valueType="num">
                                      <p:cBhvr additive="base">
                                        <p:cTn id="61"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7"/>
                                        </p:tgtEl>
                                      </p:cBhvr>
                                    </p:animEffect>
                                    <p:animScale>
                                      <p:cBhvr>
                                        <p:cTn id="66" dur="250" autoRev="1" fill="hold"/>
                                        <p:tgtEl>
                                          <p:spTgt spid="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arn(inVertical)">
                                      <p:cBhvr>
                                        <p:cTn id="71"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4716815" cy="523220"/>
            <a:chOff x="2422798" y="2528257"/>
            <a:chExt cx="4716815"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28257"/>
              <a:ext cx="4068743" cy="523220"/>
            </a:xfrm>
            <a:prstGeom prst="rect">
              <a:avLst/>
            </a:prstGeom>
            <a:noFill/>
          </p:spPr>
          <p:txBody>
            <a:bodyPr wrap="none">
              <a:spAutoFi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a:t>
              </a:r>
              <a:r>
                <a:rPr lang="zh-CN" altLang="en-US" sz="2800" b="1" dirty="0" smtClean="0">
                  <a:solidFill>
                    <a:srgbClr val="C00000"/>
                  </a:solidFill>
                  <a:latin typeface="微软雅黑" panose="020B0503020204020204" pitchFamily="34" charset="-122"/>
                  <a:ea typeface="微软雅黑" panose="020B0503020204020204" pitchFamily="34" charset="-122"/>
                </a:rPr>
                <a:t>讲话的</a:t>
              </a:r>
              <a:r>
                <a:rPr lang="zh-CN" altLang="en-US" sz="2800" b="1" dirty="0">
                  <a:solidFill>
                    <a:srgbClr val="C00000"/>
                  </a:solidFill>
                  <a:latin typeface="微软雅黑" panose="020B0503020204020204" pitchFamily="34" charset="-122"/>
                  <a:ea typeface="微软雅黑" panose="020B0503020204020204" pitchFamily="34" charset="-122"/>
                </a:rPr>
                <a:t>重大意义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439023" y="2133650"/>
            <a:ext cx="6552728" cy="3600400"/>
            <a:chOff x="4439023" y="2133650"/>
            <a:chExt cx="6552728" cy="3600400"/>
          </a:xfrm>
        </p:grpSpPr>
        <p:sp>
          <p:nvSpPr>
            <p:cNvPr id="33" name="矩形 32"/>
            <p:cNvSpPr/>
            <p:nvPr/>
          </p:nvSpPr>
          <p:spPr>
            <a:xfrm>
              <a:off x="4439023" y="2133650"/>
              <a:ext cx="6552728" cy="3600400"/>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4629635" y="2426509"/>
              <a:ext cx="6171504" cy="3046988"/>
            </a:xfrm>
            <a:prstGeom prst="rect">
              <a:avLst/>
            </a:prstGeom>
            <a:noFill/>
          </p:spPr>
          <p:txBody>
            <a:bodyPr wrap="square" rtlCol="0">
              <a:spAutoFit/>
            </a:bodyPr>
            <a:lstStyle/>
            <a:p>
              <a:pPr>
                <a:lnSpc>
                  <a:spcPct val="150000"/>
                </a:lnSpc>
              </a:pP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smtClean="0">
                  <a:solidFill>
                    <a:schemeClr val="bg1"/>
                  </a:solidFill>
                  <a:latin typeface="微软雅黑" panose="020B0503020204020204" pitchFamily="82" charset="2"/>
                  <a:ea typeface="微软雅黑" panose="020B0503020204020204" pitchFamily="82" charset="2"/>
                </a:rPr>
                <a:t>讲话科学分析了当前国际国内形势</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a:solidFill>
                    <a:schemeClr val="bg1"/>
                  </a:solidFill>
                  <a:latin typeface="微软雅黑" panose="020B0503020204020204" pitchFamily="82" charset="2"/>
                  <a:ea typeface="微软雅黑" panose="020B0503020204020204" pitchFamily="82" charset="2"/>
                </a:rPr>
                <a:t>深刻阐述了新时代坚持和发展中国特色</a:t>
              </a:r>
              <a:r>
                <a:rPr lang="zh-CN" altLang="en-US" sz="1600" dirty="0" smtClean="0">
                  <a:solidFill>
                    <a:schemeClr val="bg1"/>
                  </a:solidFill>
                  <a:latin typeface="微软雅黑" panose="020B0503020204020204" pitchFamily="82" charset="2"/>
                  <a:ea typeface="微软雅黑" panose="020B0503020204020204" pitchFamily="82" charset="2"/>
                </a:rPr>
                <a:t>社会主义    </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a:solidFill>
                    <a:schemeClr val="bg1"/>
                  </a:solidFill>
                  <a:latin typeface="微软雅黑" panose="020B0503020204020204" pitchFamily="82" charset="2"/>
                  <a:ea typeface="微软雅黑" panose="020B0503020204020204" pitchFamily="82" charset="2"/>
                </a:rPr>
                <a:t> </a:t>
              </a: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smtClean="0">
                  <a:solidFill>
                    <a:schemeClr val="bg1"/>
                  </a:solidFill>
                  <a:latin typeface="微软雅黑" panose="020B0503020204020204" pitchFamily="82" charset="2"/>
                  <a:ea typeface="微软雅黑" panose="020B0503020204020204" pitchFamily="82" charset="2"/>
                </a:rPr>
                <a:t>的</a:t>
              </a:r>
              <a:r>
                <a:rPr lang="zh-CN" altLang="en-US" sz="1600" dirty="0">
                  <a:solidFill>
                    <a:schemeClr val="bg1"/>
                  </a:solidFill>
                  <a:latin typeface="微软雅黑" panose="020B0503020204020204" pitchFamily="82" charset="2"/>
                  <a:ea typeface="微软雅黑" panose="020B0503020204020204" pitchFamily="82" charset="2"/>
                </a:rPr>
                <a:t>重要思想方法和工作</a:t>
              </a:r>
              <a:r>
                <a:rPr lang="zh-CN" altLang="en-US" sz="1600" dirty="0" smtClean="0">
                  <a:solidFill>
                    <a:schemeClr val="bg1"/>
                  </a:solidFill>
                  <a:latin typeface="微软雅黑" panose="020B0503020204020204" pitchFamily="82" charset="2"/>
                  <a:ea typeface="微软雅黑" panose="020B0503020204020204" pitchFamily="82" charset="2"/>
                </a:rPr>
                <a:t>方法</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a:solidFill>
                    <a:schemeClr val="bg1"/>
                  </a:solidFill>
                  <a:latin typeface="微软雅黑" panose="020B0503020204020204" pitchFamily="82" charset="2"/>
                  <a:ea typeface="微软雅黑" panose="020B0503020204020204" pitchFamily="82" charset="2"/>
                </a:rPr>
                <a:t>深刻阐述</a:t>
              </a:r>
              <a:r>
                <a:rPr lang="zh-CN" altLang="en-US" sz="1600" dirty="0" smtClean="0">
                  <a:solidFill>
                    <a:schemeClr val="bg1"/>
                  </a:solidFill>
                  <a:latin typeface="微软雅黑" panose="020B0503020204020204" pitchFamily="82" charset="2"/>
                  <a:ea typeface="微软雅黑" panose="020B0503020204020204" pitchFamily="82" charset="2"/>
                </a:rPr>
                <a:t>“六项要求”</a:t>
              </a:r>
              <a:r>
                <a:rPr lang="zh-CN" altLang="en-US" sz="1600" dirty="0">
                  <a:solidFill>
                    <a:schemeClr val="bg1"/>
                  </a:solidFill>
                  <a:latin typeface="微软雅黑" panose="020B0503020204020204" pitchFamily="82" charset="2"/>
                  <a:ea typeface="微软雅黑" panose="020B0503020204020204" pitchFamily="82" charset="2"/>
                </a:rPr>
                <a:t>蕴含的哲学方法和科学精神</a:t>
              </a:r>
              <a:r>
                <a:rPr lang="zh-CN" altLang="en-US" sz="1600" dirty="0" smtClean="0">
                  <a:solidFill>
                    <a:schemeClr val="bg1"/>
                  </a:solidFill>
                  <a:latin typeface="微软雅黑" panose="020B0503020204020204" pitchFamily="82" charset="2"/>
                  <a:ea typeface="微软雅黑" panose="020B0503020204020204" pitchFamily="82" charset="2"/>
                </a:rPr>
                <a:t>。</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a:solidFill>
                    <a:schemeClr val="bg1"/>
                  </a:solidFill>
                  <a:latin typeface="微软雅黑" panose="020B0503020204020204" pitchFamily="82" charset="2"/>
                  <a:ea typeface="微软雅黑" panose="020B0503020204020204" pitchFamily="82" charset="2"/>
                </a:rPr>
                <a:t>● </a:t>
              </a:r>
              <a:r>
                <a:rPr lang="zh-CN" altLang="en-US" sz="1600" dirty="0">
                  <a:solidFill>
                    <a:schemeClr val="bg1"/>
                  </a:solidFill>
                  <a:latin typeface="微软雅黑" panose="020B0503020204020204" pitchFamily="82" charset="2"/>
                  <a:ea typeface="微软雅黑" panose="020B0503020204020204" pitchFamily="82" charset="2"/>
                </a:rPr>
                <a:t>深刻阐明把握和运用“三对关系”，以宽广视角对重大理论和</a:t>
              </a:r>
              <a:r>
                <a:rPr lang="zh-CN" altLang="en-US" sz="1600" dirty="0" smtClean="0">
                  <a:solidFill>
                    <a:schemeClr val="bg1"/>
                  </a:solidFill>
                  <a:latin typeface="微软雅黑" panose="020B0503020204020204" pitchFamily="82" charset="2"/>
                  <a:ea typeface="微软雅黑" panose="020B0503020204020204" pitchFamily="82" charset="2"/>
                </a:rPr>
                <a:t>实</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a:solidFill>
                    <a:schemeClr val="bg1"/>
                  </a:solidFill>
                  <a:latin typeface="微软雅黑" panose="020B0503020204020204" pitchFamily="82" charset="2"/>
                  <a:ea typeface="微软雅黑" panose="020B0503020204020204" pitchFamily="82" charset="2"/>
                </a:rPr>
                <a:t> </a:t>
              </a: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smtClean="0">
                  <a:solidFill>
                    <a:schemeClr val="bg1"/>
                  </a:solidFill>
                  <a:latin typeface="微软雅黑" panose="020B0503020204020204" pitchFamily="82" charset="2"/>
                  <a:ea typeface="微软雅黑" panose="020B0503020204020204" pitchFamily="82" charset="2"/>
                </a:rPr>
                <a:t>践</a:t>
              </a:r>
              <a:r>
                <a:rPr lang="zh-CN" altLang="en-US" sz="1600" dirty="0">
                  <a:solidFill>
                    <a:schemeClr val="bg1"/>
                  </a:solidFill>
                  <a:latin typeface="微软雅黑" panose="020B0503020204020204" pitchFamily="82" charset="2"/>
                  <a:ea typeface="微软雅黑" panose="020B0503020204020204" pitchFamily="82" charset="2"/>
                </a:rPr>
                <a:t>问题进行科学审视</a:t>
              </a:r>
              <a:r>
                <a:rPr lang="zh-CN" altLang="en-US" sz="1600" dirty="0" smtClean="0">
                  <a:solidFill>
                    <a:schemeClr val="bg1"/>
                  </a:solidFill>
                  <a:latin typeface="微软雅黑" panose="020B0503020204020204" pitchFamily="82" charset="2"/>
                  <a:ea typeface="微软雅黑" panose="020B0503020204020204" pitchFamily="82" charset="2"/>
                </a:rPr>
                <a:t>。</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a:solidFill>
                    <a:schemeClr val="bg1"/>
                  </a:solidFill>
                  <a:latin typeface="微软雅黑" panose="020B0503020204020204" pitchFamily="82" charset="2"/>
                  <a:ea typeface="微软雅黑" panose="020B0503020204020204" pitchFamily="82" charset="2"/>
                </a:rPr>
                <a:t>● </a:t>
              </a:r>
              <a:r>
                <a:rPr lang="zh-CN" altLang="en-US" sz="1600" dirty="0" smtClean="0">
                  <a:solidFill>
                    <a:schemeClr val="bg1"/>
                  </a:solidFill>
                  <a:latin typeface="微软雅黑" panose="020B0503020204020204" pitchFamily="82" charset="2"/>
                  <a:ea typeface="微软雅黑" panose="020B0503020204020204" pitchFamily="82" charset="2"/>
                </a:rPr>
                <a:t>提出了一系列新的重要思想、重要观点、重大判断、重大举措，</a:t>
              </a:r>
              <a:endParaRPr lang="en-US" altLang="zh-CN" sz="1600" dirty="0" smtClean="0">
                <a:solidFill>
                  <a:schemeClr val="bg1"/>
                </a:solidFill>
                <a:latin typeface="微软雅黑" panose="020B0503020204020204" pitchFamily="82" charset="2"/>
                <a:ea typeface="微软雅黑" panose="020B0503020204020204" pitchFamily="82" charset="2"/>
              </a:endParaRPr>
            </a:p>
            <a:p>
              <a:pPr>
                <a:lnSpc>
                  <a:spcPct val="150000"/>
                </a:lnSpc>
              </a:pPr>
              <a:r>
                <a:rPr lang="en-US" altLang="zh-CN" sz="1600" dirty="0">
                  <a:solidFill>
                    <a:schemeClr val="bg1"/>
                  </a:solidFill>
                  <a:latin typeface="微软雅黑" panose="020B0503020204020204" pitchFamily="82" charset="2"/>
                  <a:ea typeface="微软雅黑" panose="020B0503020204020204" pitchFamily="82" charset="2"/>
                </a:rPr>
                <a:t> </a:t>
              </a:r>
              <a:r>
                <a:rPr lang="en-US" altLang="zh-CN" sz="1600" dirty="0" smtClean="0">
                  <a:solidFill>
                    <a:schemeClr val="bg1"/>
                  </a:solidFill>
                  <a:latin typeface="微软雅黑" panose="020B0503020204020204" pitchFamily="82" charset="2"/>
                  <a:ea typeface="微软雅黑" panose="020B0503020204020204" pitchFamily="82" charset="2"/>
                </a:rPr>
                <a:t>  </a:t>
              </a:r>
              <a:r>
                <a:rPr lang="zh-CN" altLang="en-US" sz="1600" dirty="0" smtClean="0">
                  <a:solidFill>
                    <a:schemeClr val="bg1"/>
                  </a:solidFill>
                  <a:latin typeface="微软雅黑" panose="020B0503020204020204" pitchFamily="82" charset="2"/>
                  <a:ea typeface="微软雅黑" panose="020B0503020204020204" pitchFamily="82" charset="2"/>
                </a:rPr>
                <a:t>具有很强的思想性、战略性、前瞻性、指导性</a:t>
              </a:r>
              <a:endParaRPr lang="zh-CN" altLang="en-US" sz="1600" dirty="0">
                <a:solidFill>
                  <a:schemeClr val="bg1"/>
                </a:solidFill>
                <a:latin typeface="微软雅黑" panose="020B0503020204020204" pitchFamily="82" charset="2"/>
                <a:ea typeface="微软雅黑" panose="020B0503020204020204" pitchFamily="82" charset="2"/>
              </a:endParaRPr>
            </a:p>
          </p:txBody>
        </p:sp>
      </p:grpSp>
      <p:pic>
        <p:nvPicPr>
          <p:cNvPr id="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36"/>
          <a:stretch/>
        </p:blipFill>
        <p:spPr bwMode="auto">
          <a:xfrm>
            <a:off x="982639" y="2143221"/>
            <a:ext cx="3312368" cy="36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294622016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0-#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16885"/>
            <a:ext cx="4716815" cy="523220"/>
            <a:chOff x="2422798" y="2523660"/>
            <a:chExt cx="4716815" cy="523220"/>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070870" y="2523660"/>
              <a:ext cx="4068743" cy="523220"/>
            </a:xfrm>
            <a:prstGeom prst="rect">
              <a:avLst/>
            </a:prstGeom>
            <a:noFill/>
          </p:spPr>
          <p:txBody>
            <a:bodyPr wrap="none">
              <a:spAutoFi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重要讲话的重大意义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82638" y="1946815"/>
            <a:ext cx="11374572" cy="1050931"/>
            <a:chOff x="982638" y="1946815"/>
            <a:chExt cx="11374572" cy="1050931"/>
          </a:xfrm>
        </p:grpSpPr>
        <p:sp>
          <p:nvSpPr>
            <p:cNvPr id="14" name="矩形 13"/>
            <p:cNvSpPr/>
            <p:nvPr/>
          </p:nvSpPr>
          <p:spPr>
            <a:xfrm>
              <a:off x="982638" y="1946815"/>
              <a:ext cx="1015312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22998" y="2034127"/>
              <a:ext cx="8134212" cy="743986"/>
            </a:xfrm>
            <a:prstGeom prst="rect">
              <a:avLst/>
            </a:prstGeom>
            <a:noFill/>
          </p:spPr>
          <p:txBody>
            <a:bodyPr wrap="square" rtlCol="0">
              <a:spAutoFit/>
            </a:bodyPr>
            <a:lstStyle/>
            <a:p>
              <a:pPr>
                <a:lnSpc>
                  <a:spcPct val="150000"/>
                </a:lnSpc>
              </a:pPr>
              <a:r>
                <a:rPr lang="zh-CN" altLang="en-US" sz="3200" dirty="0" smtClean="0">
                  <a:solidFill>
                    <a:schemeClr val="bg1"/>
                  </a:solidFill>
                  <a:latin typeface="微软雅黑" panose="020B0503020204020204" pitchFamily="82" charset="2"/>
                  <a:ea typeface="微软雅黑" panose="020B0503020204020204" pitchFamily="82" charset="2"/>
                </a:rPr>
                <a:t>从政治意义来看</a:t>
              </a:r>
              <a:endParaRPr lang="zh-CN" altLang="en-US" dirty="0"/>
            </a:p>
          </p:txBody>
        </p:sp>
      </p:grpSp>
      <p:sp>
        <p:nvSpPr>
          <p:cNvPr id="17" name="矩形 16"/>
          <p:cNvSpPr/>
          <p:nvPr/>
        </p:nvSpPr>
        <p:spPr>
          <a:xfrm>
            <a:off x="3196979" y="3458854"/>
            <a:ext cx="5696244" cy="2634183"/>
          </a:xfrm>
          <a:prstGeom prst="rect">
            <a:avLst/>
          </a:prstGeom>
        </p:spPr>
        <p:txBody>
          <a:bodyPr wrap="square">
            <a:spAutoFit/>
          </a:bodyPr>
          <a:lstStyle/>
          <a:p>
            <a:pPr algn="just">
              <a:lnSpc>
                <a:spcPct val="150000"/>
              </a:lnSpc>
            </a:pPr>
            <a:r>
              <a:rPr lang="zh-CN" altLang="en-US" sz="1600" kern="100" dirty="0" smtClean="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总书记的重要讲话</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是新时代中国特色社会主义是我们党领导人民进行伟大社会革命的成果，也是我们党领导人民进行伟大社会革命的继续，必须一以贯之进行下去。历史和现实都告诉我们，一场社会革命要取得最终胜利，往往需要一个漫长的历史过程。只有回看走过的路、比较别人的路、远眺前行的路，弄清楚我们从哪儿来、往哪儿去，很多问题才能看得深、把得准。</a:t>
            </a:r>
            <a:endPar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9529" y="3389061"/>
            <a:ext cx="1773781" cy="2464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a:stretch>
            <a:fillRect/>
          </a:stretch>
        </p:blipFill>
        <p:spPr>
          <a:xfrm>
            <a:off x="9207044" y="3438936"/>
            <a:ext cx="1783745" cy="2472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圆角矩形 11"/>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3289949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p:cTn id="7" dur="1250" fill="hold"/>
                                        <p:tgtEl>
                                          <p:spTgt spid="7"/>
                                        </p:tgtEl>
                                        <p:attrNameLst>
                                          <p:attrName>ppt_w</p:attrName>
                                        </p:attrNameLst>
                                      </p:cBhvr>
                                      <p:tavLst>
                                        <p:tav tm="0">
                                          <p:val>
                                            <p:fltVal val="0"/>
                                          </p:val>
                                        </p:tav>
                                        <p:tav tm="100000">
                                          <p:val>
                                            <p:strVal val="#ppt_w"/>
                                          </p:val>
                                        </p:tav>
                                      </p:tavLst>
                                    </p:anim>
                                    <p:anim calcmode="lin" valueType="num">
                                      <p:cBhvr>
                                        <p:cTn id="8" dur="1250" fill="hold"/>
                                        <p:tgtEl>
                                          <p:spTgt spid="7"/>
                                        </p:tgtEl>
                                        <p:attrNameLst>
                                          <p:attrName>ppt_h</p:attrName>
                                        </p:attrNameLst>
                                      </p:cBhvr>
                                      <p:tavLst>
                                        <p:tav tm="0">
                                          <p:val>
                                            <p:fltVal val="0"/>
                                          </p:val>
                                        </p:tav>
                                        <p:tav tm="100000">
                                          <p:val>
                                            <p:strVal val="#ppt_h"/>
                                          </p:val>
                                        </p:tav>
                                      </p:tavLst>
                                    </p:anim>
                                    <p:animEffect transition="in" filter="fade">
                                      <p:cBhvr>
                                        <p:cTn id="9" dur="1250"/>
                                        <p:tgtEl>
                                          <p:spTgt spid="7"/>
                                        </p:tgtEl>
                                      </p:cBhvr>
                                    </p:animEffect>
                                  </p:childTnLst>
                                </p:cTn>
                              </p:par>
                              <p:par>
                                <p:cTn id="10" presetID="31" presetClass="entr" presetSubtype="0" fill="hold" grpId="0" nodeType="withEffect">
                                  <p:stCondLst>
                                    <p:cond delay="0"/>
                                  </p:stCondLst>
                                  <p:iterate type="lt">
                                    <p:tmPct val="1127"/>
                                  </p:iterate>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 calcmode="lin" valueType="num">
                                      <p:cBhvr>
                                        <p:cTn id="14" dur="1000" fill="hold"/>
                                        <p:tgtEl>
                                          <p:spTgt spid="17"/>
                                        </p:tgtEl>
                                        <p:attrNameLst>
                                          <p:attrName>style.rotation</p:attrName>
                                        </p:attrNameLst>
                                      </p:cBhvr>
                                      <p:tavLst>
                                        <p:tav tm="0">
                                          <p:val>
                                            <p:fltVal val="90"/>
                                          </p:val>
                                        </p:tav>
                                        <p:tav tm="100000">
                                          <p:val>
                                            <p:fltVal val="0"/>
                                          </p:val>
                                        </p:tav>
                                      </p:tavLst>
                                    </p:anim>
                                    <p:animEffect transition="in" filter="fade">
                                      <p:cBhvr>
                                        <p:cTn id="15" dur="1000"/>
                                        <p:tgtEl>
                                          <p:spTgt spid="17"/>
                                        </p:tgtEl>
                                      </p:cBhvr>
                                    </p:animEffect>
                                  </p:childTnLst>
                                </p:cTn>
                              </p:par>
                              <p:par>
                                <p:cTn id="16" presetID="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1+#ppt_w/2"/>
                                          </p:val>
                                        </p:tav>
                                        <p:tav tm="100000">
                                          <p:val>
                                            <p:strVal val="#ppt_x"/>
                                          </p:val>
                                        </p:tav>
                                      </p:tavLst>
                                    </p:anim>
                                    <p:anim calcmode="lin" valueType="num">
                                      <p:cBhvr additive="base">
                                        <p:cTn id="23"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4749676" cy="546825"/>
            <a:chOff x="2422798" y="2528257"/>
            <a:chExt cx="4749676" cy="546825"/>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3103731" y="2551862"/>
              <a:ext cx="4068743" cy="523220"/>
            </a:xfrm>
            <a:prstGeom prst="rect">
              <a:avLst/>
            </a:prstGeom>
            <a:noFill/>
          </p:spPr>
          <p:txBody>
            <a:bodyPr wrap="none">
              <a:spAutoFi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重要讲话的重大意义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983580" y="2133650"/>
            <a:ext cx="5632886" cy="1050931"/>
            <a:chOff x="5464196" y="2133650"/>
            <a:chExt cx="5220883" cy="1050931"/>
          </a:xfrm>
        </p:grpSpPr>
        <p:sp>
          <p:nvSpPr>
            <p:cNvPr id="43" name="矩形 42"/>
            <p:cNvSpPr/>
            <p:nvPr/>
          </p:nvSpPr>
          <p:spPr>
            <a:xfrm>
              <a:off x="5464196" y="2133650"/>
              <a:ext cx="4422524"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932551" y="2133650"/>
              <a:ext cx="4752528" cy="906915"/>
            </a:xfrm>
            <a:prstGeom prst="rect">
              <a:avLst/>
            </a:prstGeom>
            <a:noFill/>
          </p:spPr>
          <p:txBody>
            <a:bodyPr wrap="square" rtlCol="0">
              <a:spAutoFit/>
            </a:bodyPr>
            <a:lstStyle/>
            <a:p>
              <a:pPr>
                <a:lnSpc>
                  <a:spcPct val="150000"/>
                </a:lnSpc>
              </a:pPr>
              <a:r>
                <a:rPr lang="zh-CN" altLang="en-US" sz="4000" dirty="0" smtClean="0">
                  <a:solidFill>
                    <a:schemeClr val="bg1"/>
                  </a:solidFill>
                  <a:latin typeface="微软雅黑" panose="020B0503020204020204" pitchFamily="82" charset="2"/>
                  <a:ea typeface="微软雅黑" panose="020B0503020204020204" pitchFamily="82" charset="2"/>
                </a:rPr>
                <a:t>从理论意义来看</a:t>
              </a:r>
              <a:endParaRPr lang="zh-CN" altLang="en-US" sz="4000" dirty="0">
                <a:solidFill>
                  <a:schemeClr val="bg1"/>
                </a:solidFill>
                <a:latin typeface="微软雅黑" panose="020B0503020204020204" pitchFamily="82" charset="2"/>
                <a:ea typeface="微软雅黑" panose="020B0503020204020204" pitchFamily="82" charset="2"/>
              </a:endParaRPr>
            </a:p>
          </p:txBody>
        </p:sp>
      </p:grpSp>
      <p:sp>
        <p:nvSpPr>
          <p:cNvPr id="45" name="矩形 44"/>
          <p:cNvSpPr/>
          <p:nvPr/>
        </p:nvSpPr>
        <p:spPr>
          <a:xfrm>
            <a:off x="982638" y="3285202"/>
            <a:ext cx="4896544" cy="2677656"/>
          </a:xfrm>
          <a:prstGeom prst="rect">
            <a:avLst/>
          </a:prstGeom>
        </p:spPr>
        <p:txBody>
          <a:bodyPr wrap="square">
            <a:spAutoFit/>
          </a:bodyPr>
          <a:lstStyle/>
          <a:p>
            <a:pPr algn="just">
              <a:lnSpc>
                <a:spcPct val="150000"/>
              </a:lnSpc>
            </a:pP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中国特色社会主义不是从天上掉下来的，而是在改革开放</a:t>
            </a:r>
            <a:r>
              <a:rPr lang="en-US" altLang="zh-CN"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年的伟大实践中得来的，是在中华人民共和国成立近</a:t>
            </a:r>
            <a:r>
              <a:rPr lang="en-US" altLang="zh-CN"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70</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年的持续探索中得来的，是在我们党领导人民进行伟大社会革命</a:t>
            </a:r>
            <a:r>
              <a:rPr lang="en-US" altLang="zh-CN"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97</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年的实践中得来的，是在近代以来中华民族由衰到盛</a:t>
            </a:r>
            <a:r>
              <a:rPr lang="en-US" altLang="zh-CN"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170</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多年的历史进程中得来的，是对中华文明</a:t>
            </a:r>
            <a:r>
              <a:rPr lang="en-US" altLang="zh-CN"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多年的传承发展中得来的，是党和人民历经千辛万苦、付出各种代价取得的宝贵成果。</a:t>
            </a:r>
            <a:endParaRPr lang="zh-CN" altLang="en-US" sz="16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pic>
        <p:nvPicPr>
          <p:cNvPr id="3" name="图片 2"/>
          <p:cNvPicPr>
            <a:picLocks noChangeAspect="1"/>
          </p:cNvPicPr>
          <p:nvPr/>
        </p:nvPicPr>
        <p:blipFill>
          <a:blip r:embed="rId3"/>
          <a:stretch>
            <a:fillRect/>
          </a:stretch>
        </p:blipFill>
        <p:spPr>
          <a:xfrm>
            <a:off x="5988293" y="2136390"/>
            <a:ext cx="5291489" cy="3885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9183738"/>
      </p:ext>
    </p:extLst>
  </p:cSld>
  <p:clrMapOvr>
    <a:masterClrMapping/>
  </p:clrMapOvr>
  <mc:AlternateContent xmlns:mc="http://schemas.openxmlformats.org/markup-compatibility/2006">
    <mc:Choice xmlns:p14="http://schemas.microsoft.com/office/powerpoint/2010/main" Requires="p14">
      <p:transition spd="slow" p14:dur="1200" advClick="0" advTm="0">
        <p:dissolve/>
      </p:transition>
    </mc:Choice>
    <mc:Fallback>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250" fill="hold"/>
                                        <p:tgtEl>
                                          <p:spTgt spid="42"/>
                                        </p:tgtEl>
                                        <p:attrNameLst>
                                          <p:attrName>ppt_x</p:attrName>
                                        </p:attrNameLst>
                                      </p:cBhvr>
                                      <p:tavLst>
                                        <p:tav tm="0">
                                          <p:val>
                                            <p:strVal val="0-#ppt_w/2"/>
                                          </p:val>
                                        </p:tav>
                                        <p:tav tm="100000">
                                          <p:val>
                                            <p:strVal val="#ppt_x"/>
                                          </p:val>
                                        </p:tav>
                                      </p:tavLst>
                                    </p:anim>
                                    <p:anim calcmode="lin" valueType="num">
                                      <p:cBhvr additive="base">
                                        <p:cTn id="8" dur="1250" fill="hold"/>
                                        <p:tgtEl>
                                          <p:spTgt spid="4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250" fill="hold"/>
                                        <p:tgtEl>
                                          <p:spTgt spid="3"/>
                                        </p:tgtEl>
                                        <p:attrNameLst>
                                          <p:attrName>ppt_w</p:attrName>
                                        </p:attrNameLst>
                                      </p:cBhvr>
                                      <p:tavLst>
                                        <p:tav tm="0">
                                          <p:val>
                                            <p:fltVal val="0"/>
                                          </p:val>
                                        </p:tav>
                                        <p:tav tm="100000">
                                          <p:val>
                                            <p:strVal val="#ppt_w"/>
                                          </p:val>
                                        </p:tav>
                                      </p:tavLst>
                                    </p:anim>
                                    <p:anim calcmode="lin" valueType="num">
                                      <p:cBhvr>
                                        <p:cTn id="12" dur="1250" fill="hold"/>
                                        <p:tgtEl>
                                          <p:spTgt spid="3"/>
                                        </p:tgtEl>
                                        <p:attrNameLst>
                                          <p:attrName>ppt_h</p:attrName>
                                        </p:attrNameLst>
                                      </p:cBhvr>
                                      <p:tavLst>
                                        <p:tav tm="0">
                                          <p:val>
                                            <p:fltVal val="0"/>
                                          </p:val>
                                        </p:tav>
                                        <p:tav tm="100000">
                                          <p:val>
                                            <p:strVal val="#ppt_h"/>
                                          </p:val>
                                        </p:tav>
                                      </p:tavLst>
                                    </p:anim>
                                    <p:animEffect transition="in" filter="fade">
                                      <p:cBhvr>
                                        <p:cTn id="13" dur="1250"/>
                                        <p:tgtEl>
                                          <p:spTgt spid="3"/>
                                        </p:tgtEl>
                                      </p:cBhvr>
                                    </p:animEffect>
                                  </p:childTnLst>
                                </p:cTn>
                              </p:par>
                              <p:par>
                                <p:cTn id="14" presetID="31" presetClass="entr" presetSubtype="0" fill="hold" grpId="0" nodeType="withEffect">
                                  <p:stCondLst>
                                    <p:cond delay="0"/>
                                  </p:stCondLst>
                                  <p:iterate type="lt">
                                    <p:tmPct val="1127"/>
                                  </p:iterate>
                                  <p:childTnLst>
                                    <p:set>
                                      <p:cBhvr>
                                        <p:cTn id="15" dur="1" fill="hold">
                                          <p:stCondLst>
                                            <p:cond delay="0"/>
                                          </p:stCondLst>
                                        </p:cTn>
                                        <p:tgtEl>
                                          <p:spTgt spid="45"/>
                                        </p:tgtEl>
                                        <p:attrNameLst>
                                          <p:attrName>style.visibility</p:attrName>
                                        </p:attrNameLst>
                                      </p:cBhvr>
                                      <p:to>
                                        <p:strVal val="visible"/>
                                      </p:to>
                                    </p:set>
                                    <p:anim calcmode="lin" valueType="num">
                                      <p:cBhvr>
                                        <p:cTn id="16" dur="1000" fill="hold"/>
                                        <p:tgtEl>
                                          <p:spTgt spid="45"/>
                                        </p:tgtEl>
                                        <p:attrNameLst>
                                          <p:attrName>ppt_w</p:attrName>
                                        </p:attrNameLst>
                                      </p:cBhvr>
                                      <p:tavLst>
                                        <p:tav tm="0">
                                          <p:val>
                                            <p:fltVal val="0"/>
                                          </p:val>
                                        </p:tav>
                                        <p:tav tm="100000">
                                          <p:val>
                                            <p:strVal val="#ppt_w"/>
                                          </p:val>
                                        </p:tav>
                                      </p:tavLst>
                                    </p:anim>
                                    <p:anim calcmode="lin" valueType="num">
                                      <p:cBhvr>
                                        <p:cTn id="17" dur="1000" fill="hold"/>
                                        <p:tgtEl>
                                          <p:spTgt spid="45"/>
                                        </p:tgtEl>
                                        <p:attrNameLst>
                                          <p:attrName>ppt_h</p:attrName>
                                        </p:attrNameLst>
                                      </p:cBhvr>
                                      <p:tavLst>
                                        <p:tav tm="0">
                                          <p:val>
                                            <p:fltVal val="0"/>
                                          </p:val>
                                        </p:tav>
                                        <p:tav tm="100000">
                                          <p:val>
                                            <p:strVal val="#ppt_h"/>
                                          </p:val>
                                        </p:tav>
                                      </p:tavLst>
                                    </p:anim>
                                    <p:anim calcmode="lin" valueType="num">
                                      <p:cBhvr>
                                        <p:cTn id="18" dur="1000" fill="hold"/>
                                        <p:tgtEl>
                                          <p:spTgt spid="45"/>
                                        </p:tgtEl>
                                        <p:attrNameLst>
                                          <p:attrName>style.rotation</p:attrName>
                                        </p:attrNameLst>
                                      </p:cBhvr>
                                      <p:tavLst>
                                        <p:tav tm="0">
                                          <p:val>
                                            <p:fltVal val="90"/>
                                          </p:val>
                                        </p:tav>
                                        <p:tav tm="100000">
                                          <p:val>
                                            <p:fltVal val="0"/>
                                          </p:val>
                                        </p:tav>
                                      </p:tavLst>
                                    </p:anim>
                                    <p:animEffect transition="in" filter="fade">
                                      <p:cBhvr>
                                        <p:cTn id="19" dur="10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arn(inVertical)">
                                      <p:cBhvr>
                                        <p:cTn id="24" dur="1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982638" y="621482"/>
            <a:ext cx="4644807" cy="576064"/>
            <a:chOff x="2422798" y="2528257"/>
            <a:chExt cx="4644807" cy="576064"/>
          </a:xfrm>
          <a:solidFill>
            <a:srgbClr val="C00000"/>
          </a:solidFill>
        </p:grpSpPr>
        <p:sp>
          <p:nvSpPr>
            <p:cNvPr id="23" name="Freeform 5"/>
            <p:cNvSpPr>
              <a:spLocks/>
            </p:cNvSpPr>
            <p:nvPr/>
          </p:nvSpPr>
          <p:spPr bwMode="auto">
            <a:xfrm>
              <a:off x="2422798" y="2528257"/>
              <a:ext cx="506257" cy="51402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p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矩形 23"/>
            <p:cNvSpPr/>
            <p:nvPr/>
          </p:nvSpPr>
          <p:spPr>
            <a:xfrm>
              <a:off x="2998862" y="2581101"/>
              <a:ext cx="4068743" cy="523220"/>
            </a:xfrm>
            <a:prstGeom prst="rect">
              <a:avLst/>
            </a:prstGeom>
            <a:noFill/>
          </p:spPr>
          <p:txBody>
            <a:bodyPr wrap="none">
              <a:spAutoFi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1.5</a:t>
              </a:r>
              <a:r>
                <a:rPr lang="zh-CN" altLang="en-US" sz="2800" b="1" dirty="0">
                  <a:solidFill>
                    <a:srgbClr val="C00000"/>
                  </a:solidFill>
                  <a:latin typeface="微软雅黑" panose="020B0503020204020204" pitchFamily="34" charset="-122"/>
                  <a:ea typeface="微软雅黑" panose="020B0503020204020204" pitchFamily="34" charset="-122"/>
                </a:rPr>
                <a:t>重要讲话的重大意义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
        <p:nvSpPr>
          <p:cNvPr id="15" name="圆角矩形 14"/>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nvGrpSpPr>
          <p:cNvPr id="11" name="组合 10"/>
          <p:cNvGrpSpPr/>
          <p:nvPr/>
        </p:nvGrpSpPr>
        <p:grpSpPr>
          <a:xfrm>
            <a:off x="982638" y="2061642"/>
            <a:ext cx="8441035" cy="1050931"/>
            <a:chOff x="5464196" y="2133650"/>
            <a:chExt cx="6011971" cy="1050931"/>
          </a:xfrm>
        </p:grpSpPr>
        <p:sp>
          <p:nvSpPr>
            <p:cNvPr id="12" name="矩形 11"/>
            <p:cNvSpPr/>
            <p:nvPr/>
          </p:nvSpPr>
          <p:spPr>
            <a:xfrm>
              <a:off x="5464196" y="2133650"/>
              <a:ext cx="4820918" cy="1050931"/>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723639" y="2222754"/>
              <a:ext cx="4752528" cy="743986"/>
            </a:xfrm>
            <a:prstGeom prst="rect">
              <a:avLst/>
            </a:prstGeom>
            <a:noFill/>
          </p:spPr>
          <p:txBody>
            <a:bodyPr wrap="square" rtlCol="0">
              <a:spAutoFit/>
            </a:bodyPr>
            <a:lstStyle/>
            <a:p>
              <a:pPr>
                <a:lnSpc>
                  <a:spcPct val="150000"/>
                </a:lnSpc>
              </a:pPr>
              <a:r>
                <a:rPr lang="zh-CN" altLang="en-US" sz="3200" dirty="0" smtClean="0">
                  <a:solidFill>
                    <a:schemeClr val="bg1"/>
                  </a:solidFill>
                  <a:latin typeface="微软雅黑" panose="020B0503020204020204" pitchFamily="82" charset="2"/>
                  <a:ea typeface="微软雅黑" panose="020B0503020204020204" pitchFamily="82" charset="2"/>
                </a:rPr>
                <a:t>从实践意义来看</a:t>
              </a:r>
              <a:endParaRPr lang="zh-CN" altLang="en-US" sz="3200" dirty="0">
                <a:solidFill>
                  <a:schemeClr val="bg1"/>
                </a:solidFill>
                <a:latin typeface="微软雅黑" panose="020B0503020204020204" pitchFamily="82" charset="2"/>
                <a:ea typeface="微软雅黑" panose="020B0503020204020204" pitchFamily="82" charset="2"/>
              </a:endParaRPr>
            </a:p>
          </p:txBody>
        </p:sp>
      </p:grpSp>
      <p:sp>
        <p:nvSpPr>
          <p:cNvPr id="14" name="矩形 13"/>
          <p:cNvSpPr/>
          <p:nvPr/>
        </p:nvSpPr>
        <p:spPr>
          <a:xfrm>
            <a:off x="910630" y="3328349"/>
            <a:ext cx="6840760" cy="1338828"/>
          </a:xfrm>
          <a:prstGeom prst="rect">
            <a:avLst/>
          </a:prstGeom>
        </p:spPr>
        <p:txBody>
          <a:bodyPr wrap="square">
            <a:spAutoFit/>
          </a:bodyPr>
          <a:lstStyle/>
          <a:p>
            <a:pPr algn="just">
              <a:lnSpc>
                <a:spcPct val="150000"/>
              </a:lnSpc>
            </a:pPr>
            <a:r>
              <a:rPr lang="zh-CN" altLang="en-US" sz="1800" kern="100" dirty="0" smtClean="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从实践意义看，总书记的重要讲话，科学把握新时代中国的发展大势，明确了大政方针</a:t>
            </a:r>
            <a:r>
              <a:rPr lang="zh-CN" altLang="en-US" sz="1800" kern="100" dirty="0" smtClean="0">
                <a:solidFill>
                  <a:srgbClr val="600000"/>
                </a:solidFill>
                <a:latin typeface="微软雅黑" panose="020B0503020204020204" pitchFamily="34" charset="-122"/>
                <a:ea typeface="微软雅黑" panose="020B0503020204020204" pitchFamily="34" charset="-122"/>
                <a:cs typeface="Times New Roman" panose="02020603050405020304" pitchFamily="18" charset="0"/>
              </a:rPr>
              <a:t>，是新的历史条件下推动实践新发展、夺取事业新胜利的行动指南。</a:t>
            </a:r>
            <a:endParaRPr lang="zh-CN" altLang="en-US" sz="1800" kern="100" dirty="0">
              <a:solidFill>
                <a:srgbClr val="6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982638" y="4945536"/>
            <a:ext cx="4104456" cy="1178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a:blip r:embed="rId4"/>
          <a:stretch>
            <a:fillRect/>
          </a:stretch>
        </p:blipFill>
        <p:spPr>
          <a:xfrm>
            <a:off x="7895406" y="2061642"/>
            <a:ext cx="3024588" cy="4150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矩形 17"/>
          <p:cNvSpPr/>
          <p:nvPr/>
        </p:nvSpPr>
        <p:spPr>
          <a:xfrm>
            <a:off x="5231110" y="4945536"/>
            <a:ext cx="2448272" cy="1148554"/>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605308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500"/>
                                        <p:tgtEl>
                                          <p:spTgt spid="15"/>
                                        </p:tgtEl>
                                      </p:cBhvr>
                                    </p:animEffect>
                                  </p:childTnLst>
                                </p:cTn>
                              </p:par>
                              <p:par>
                                <p:cTn id="8" presetID="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750" fill="hold"/>
                                        <p:tgtEl>
                                          <p:spTgt spid="11"/>
                                        </p:tgtEl>
                                        <p:attrNameLst>
                                          <p:attrName>ppt_x</p:attrName>
                                        </p:attrNameLst>
                                      </p:cBhvr>
                                      <p:tavLst>
                                        <p:tav tm="0">
                                          <p:val>
                                            <p:strVal val="0-#ppt_w/2"/>
                                          </p:val>
                                        </p:tav>
                                        <p:tav tm="100000">
                                          <p:val>
                                            <p:strVal val="#ppt_x"/>
                                          </p:val>
                                        </p:tav>
                                      </p:tavLst>
                                    </p:anim>
                                    <p:anim calcmode="lin" valueType="num">
                                      <p:cBhvr additive="base">
                                        <p:cTn id="11" dur="1750" fill="hold"/>
                                        <p:tgtEl>
                                          <p:spTgt spid="11"/>
                                        </p:tgtEl>
                                        <p:attrNameLst>
                                          <p:attrName>ppt_y</p:attrName>
                                        </p:attrNameLst>
                                      </p:cBhvr>
                                      <p:tavLst>
                                        <p:tav tm="0">
                                          <p:val>
                                            <p:strVal val="#ppt_y"/>
                                          </p:val>
                                        </p:tav>
                                        <p:tav tm="100000">
                                          <p:val>
                                            <p:strVal val="#ppt_y"/>
                                          </p:val>
                                        </p:tav>
                                      </p:tavLst>
                                    </p:anim>
                                  </p:childTnLst>
                                </p:cTn>
                              </p:par>
                              <p:par>
                                <p:cTn id="12" presetID="31" presetClass="entr" presetSubtype="0" fill="hold" grpId="0" nodeType="withEffect">
                                  <p:stCondLst>
                                    <p:cond delay="800"/>
                                  </p:stCondLst>
                                  <p:iterate type="lt">
                                    <p:tmPct val="1127"/>
                                  </p:iterate>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 calcmode="lin" valueType="num">
                                      <p:cBhvr>
                                        <p:cTn id="16" dur="1000" fill="hold"/>
                                        <p:tgtEl>
                                          <p:spTgt spid="14"/>
                                        </p:tgtEl>
                                        <p:attrNameLst>
                                          <p:attrName>style.rotation</p:attrName>
                                        </p:attrNameLst>
                                      </p:cBhvr>
                                      <p:tavLst>
                                        <p:tav tm="0">
                                          <p:val>
                                            <p:fltVal val="90"/>
                                          </p:val>
                                        </p:tav>
                                        <p:tav tm="100000">
                                          <p:val>
                                            <p:fltVal val="0"/>
                                          </p:val>
                                        </p:tav>
                                      </p:tavLst>
                                    </p:anim>
                                    <p:animEffect transition="in" filter="fade">
                                      <p:cBhvr>
                                        <p:cTn id="17" dur="1000"/>
                                        <p:tgtEl>
                                          <p:spTgt spid="14"/>
                                        </p:tgtEl>
                                      </p:cBhvr>
                                    </p:animEffect>
                                  </p:childTnLst>
                                </p:cTn>
                              </p:par>
                              <p:par>
                                <p:cTn id="18" presetID="42" presetClass="entr" presetSubtype="0" fill="hold" grpId="0" nodeType="withEffect">
                                  <p:stCondLst>
                                    <p:cond delay="8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750"/>
                                        <p:tgtEl>
                                          <p:spTgt spid="18"/>
                                        </p:tgtEl>
                                      </p:cBhvr>
                                    </p:animEffect>
                                    <p:anim calcmode="lin" valueType="num">
                                      <p:cBhvr>
                                        <p:cTn id="21" dur="1750" fill="hold"/>
                                        <p:tgtEl>
                                          <p:spTgt spid="18"/>
                                        </p:tgtEl>
                                        <p:attrNameLst>
                                          <p:attrName>ppt_x</p:attrName>
                                        </p:attrNameLst>
                                      </p:cBhvr>
                                      <p:tavLst>
                                        <p:tav tm="0">
                                          <p:val>
                                            <p:strVal val="#ppt_x"/>
                                          </p:val>
                                        </p:tav>
                                        <p:tav tm="100000">
                                          <p:val>
                                            <p:strVal val="#ppt_x"/>
                                          </p:val>
                                        </p:tav>
                                      </p:tavLst>
                                    </p:anim>
                                    <p:anim calcmode="lin" valueType="num">
                                      <p:cBhvr>
                                        <p:cTn id="22" dur="1750" fill="hold"/>
                                        <p:tgtEl>
                                          <p:spTgt spid="1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8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750"/>
                                        <p:tgtEl>
                                          <p:spTgt spid="16"/>
                                        </p:tgtEl>
                                      </p:cBhvr>
                                    </p:animEffect>
                                    <p:anim calcmode="lin" valueType="num">
                                      <p:cBhvr>
                                        <p:cTn id="26" dur="1750" fill="hold"/>
                                        <p:tgtEl>
                                          <p:spTgt spid="16"/>
                                        </p:tgtEl>
                                        <p:attrNameLst>
                                          <p:attrName>ppt_x</p:attrName>
                                        </p:attrNameLst>
                                      </p:cBhvr>
                                      <p:tavLst>
                                        <p:tav tm="0">
                                          <p:val>
                                            <p:strVal val="#ppt_x"/>
                                          </p:val>
                                        </p:tav>
                                        <p:tav tm="100000">
                                          <p:val>
                                            <p:strVal val="#ppt_x"/>
                                          </p:val>
                                        </p:tav>
                                      </p:tavLst>
                                    </p:anim>
                                    <p:anim calcmode="lin" valueType="num">
                                      <p:cBhvr>
                                        <p:cTn id="27" dur="1750" fill="hold"/>
                                        <p:tgtEl>
                                          <p:spTgt spid="16"/>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8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750"/>
                                        <p:tgtEl>
                                          <p:spTgt spid="17"/>
                                        </p:tgtEl>
                                      </p:cBhvr>
                                    </p:animEffect>
                                    <p:anim calcmode="lin" valueType="num">
                                      <p:cBhvr>
                                        <p:cTn id="31" dur="1750" fill="hold"/>
                                        <p:tgtEl>
                                          <p:spTgt spid="17"/>
                                        </p:tgtEl>
                                        <p:attrNameLst>
                                          <p:attrName>ppt_x</p:attrName>
                                        </p:attrNameLst>
                                      </p:cBhvr>
                                      <p:tavLst>
                                        <p:tav tm="0">
                                          <p:val>
                                            <p:strVal val="#ppt_x"/>
                                          </p:val>
                                        </p:tav>
                                        <p:tav tm="100000">
                                          <p:val>
                                            <p:strVal val="#ppt_x"/>
                                          </p:val>
                                        </p:tav>
                                      </p:tavLst>
                                    </p:anim>
                                    <p:anim calcmode="lin" valueType="num">
                                      <p:cBhvr>
                                        <p:cTn id="32" dur="1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008" y="1557586"/>
            <a:ext cx="7679382" cy="331236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8302" t="20720" r="7649" b="1"/>
          <a:stretch/>
        </p:blipFill>
        <p:spPr>
          <a:xfrm>
            <a:off x="7967414" y="1557586"/>
            <a:ext cx="2664296" cy="3357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组合 3"/>
          <p:cNvGrpSpPr/>
          <p:nvPr/>
        </p:nvGrpSpPr>
        <p:grpSpPr>
          <a:xfrm>
            <a:off x="2510591" y="2006375"/>
            <a:ext cx="2802215" cy="708365"/>
            <a:chOff x="2422798" y="2446827"/>
            <a:chExt cx="2802215" cy="708365"/>
          </a:xfrm>
        </p:grpSpPr>
        <p:sp>
          <p:nvSpPr>
            <p:cNvPr id="26" name="Freeform 5"/>
            <p:cNvSpPr>
              <a:spLocks/>
            </p:cNvSpPr>
            <p:nvPr/>
          </p:nvSpPr>
          <p:spPr bwMode="auto">
            <a:xfrm>
              <a:off x="2422798" y="2446827"/>
              <a:ext cx="588978" cy="59545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0" name="矩形 29"/>
            <p:cNvSpPr/>
            <p:nvPr/>
          </p:nvSpPr>
          <p:spPr>
            <a:xfrm>
              <a:off x="3193687" y="2508861"/>
              <a:ext cx="2031326" cy="646331"/>
            </a:xfrm>
            <a:prstGeom prst="rect">
              <a:avLst/>
            </a:prstGeom>
          </p:spPr>
          <p:txBody>
            <a:bodyPr wrap="none">
              <a:spAutoFit/>
            </a:bodyPr>
            <a:lstStyle/>
            <a:p>
              <a:pPr algn="ctr"/>
              <a:r>
                <a:rPr lang="zh-CN" altLang="en-US" sz="3600" dirty="0" smtClean="0">
                  <a:solidFill>
                    <a:schemeClr val="bg1"/>
                  </a:solidFill>
                  <a:latin typeface="TypeLand 康熙字典體試用版" pitchFamily="50" charset="-120"/>
                  <a:ea typeface="TypeLand 康熙字典體試用版" pitchFamily="50" charset="-120"/>
                </a:rPr>
                <a:t>第二部分</a:t>
              </a:r>
              <a:endParaRPr lang="zh-CN" altLang="en-US" sz="3600" dirty="0">
                <a:solidFill>
                  <a:schemeClr val="bg1"/>
                </a:solidFill>
                <a:latin typeface="TypeLand 康熙字典體試用版" pitchFamily="50" charset="-120"/>
                <a:ea typeface="TypeLand 康熙字典體試用版" pitchFamily="50" charset="-120"/>
              </a:endParaRPr>
            </a:p>
          </p:txBody>
        </p:sp>
      </p:grpSp>
      <p:sp>
        <p:nvSpPr>
          <p:cNvPr id="35" name="矩形 34"/>
          <p:cNvSpPr/>
          <p:nvPr/>
        </p:nvSpPr>
        <p:spPr>
          <a:xfrm>
            <a:off x="626183" y="3076566"/>
            <a:ext cx="6571031" cy="830997"/>
          </a:xfrm>
          <a:prstGeom prst="rect">
            <a:avLst/>
          </a:prstGeom>
        </p:spPr>
        <p:txBody>
          <a:bodyPr wrap="none">
            <a:spAutoFit/>
          </a:bodyPr>
          <a:lstStyle/>
          <a:p>
            <a:pPr algn="ctr"/>
            <a:r>
              <a:rPr lang="en-US" altLang="zh-CN" sz="4800" b="1" dirty="0">
                <a:solidFill>
                  <a:schemeClr val="bg1"/>
                </a:solidFill>
                <a:latin typeface="方正大标宋简体" panose="03000509000000000000" pitchFamily="65" charset="-122"/>
                <a:ea typeface="方正大标宋简体" panose="03000509000000000000" pitchFamily="65" charset="-122"/>
              </a:rPr>
              <a:t>1.5</a:t>
            </a:r>
            <a:r>
              <a:rPr lang="zh-CN" altLang="en-US" sz="4800" b="1" dirty="0">
                <a:solidFill>
                  <a:schemeClr val="bg1"/>
                </a:solidFill>
                <a:latin typeface="方正大标宋简体" panose="03000509000000000000" pitchFamily="65" charset="-122"/>
                <a:ea typeface="方正大标宋简体" panose="03000509000000000000" pitchFamily="65" charset="-122"/>
              </a:rPr>
              <a:t>重要讲话关键词解读</a:t>
            </a:r>
          </a:p>
        </p:txBody>
      </p:sp>
      <p:sp>
        <p:nvSpPr>
          <p:cNvPr id="40" name="圆角矩形 39"/>
          <p:cNvSpPr/>
          <p:nvPr/>
        </p:nvSpPr>
        <p:spPr>
          <a:xfrm>
            <a:off x="-1177602" y="1452518"/>
            <a:ext cx="72008" cy="105068"/>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949264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14" presetClass="entr" presetSubtype="10" fill="hold" grpId="0" nodeType="withEffect">
                                  <p:stCondLst>
                                    <p:cond delay="110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11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4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59778E3-0D3A-424A-88B7-959005D03E54"/>
  <p:tag name="ISPRING_ULTRA_SCORM_SLIDE_COUNT" val="7"/>
  <p:tag name="ISPRING_SCORM_RATE_SLIDES" val="1"/>
  <p:tag name="ISPRINGONLINEFOLDERID" val="0"/>
  <p:tag name="ISPRINGONLINEFOLDERPATH" val="Content List"/>
  <p:tag name="ISPRINGCLOUDFOLDERID" val="0"/>
  <p:tag name="ISPRINGCLOUDFOLDERPATH" val="Repository"/>
  <p:tag name="ISPRING_PLAYERS_CUSTOMIZATION" val="UEsDBBQAAgAIAJpWW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aVlh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JpWWE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mlZY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mlZY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mlZY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mlZYSLO/s1BtAAAAcgAAABwAAAB1bml2ZXJzYWwvbG9jYWxfc2V0dGluZ3MueG1sDcw9DoMwDEDhnVNYnsrQv42BwMZYVSo9gBUshOTYKLGqcnuyveHT68d/EvhxLptpwOftgcAabdl0Dfidp2uHUJx0ITHlgGoI49D0YpHkw+4VFtiFDs4zpxrOL0pVvjMXVievZ7hE248W70NzAl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aVlhIJdAvvcMIAAAPPgAAKQAAAHVuaXZlcnNhbC9za2luX2N1c3RvbWl6YXRpb25fc2V0dGluZ3MueG1s7Rtrb6vI9fv9FSNXK22lKn7gVypfVxjGCboO9hqS3NuqsrCZxCjAeGHse73yh/01+8P6S3pmgBgc24EkVdUKk0ThzHnNec3jJL3wyfGVdcio5/xmMYf6BmHM8R/D/ieEegvq0mASkJCwsLqH3Du+Tb9r/gPlMICGzPJtK7AVPhr2a2goPqjbkbtqF96ag2YDdZq4gbtIxS0Fxi4l9VJSYExt1JVe9YBFxDcgC+Kz41x71czoSwLND0nANN8mP/pSFjs9lJ3BVWDZDuCF/XaTP7tE6k5t8gc1661OC+8asiRJbaS01Lpa23U6lx25jnCt2apJu0G3ITUkVG+16pftXb3TaEnwNrxsA5cmvmyjZqfZbKi7Bm4ANZLlgdpQdh3psl6XQRruXiq74XDQqdVQvV6Xmuqu1ZaGgxoCbAl4yFKXG1BSpYHU3skDud6V0FAZDobNHVZxW2mhbgO3a7VdczCQarW9cfezS5trD809ncScrzA86oKjozy2qkeCq7dYBwEgm8RbuRYjyLc88rkiYtJnImLRzwu62v65EgeoCOYEPdErC42AAObM+oYDUIIUug5CEjPrVcVQgicUS2dGGo4c+3NlvmaM+hcL6jPQ68KngWe5lf6fouCJp5aHkm5IUITuwVqQvbiO+OQli2VBQMNzjmhBvZXlb0f0kV7MrcXTY0DXvp1LzeV2RQLX8Z8Au3bZUfBZQa4TMo0RL6Mf7vInP9kKgiMkXL025k8uSteaEzeRWBOfAnR7ka9b5IB044QOE6RynT/nSFfWI8k6oCvz5zyND1KyXuvw53UiRn4wQJd4/jfOorvWlgRZIVG9PEtFV+tV0XhaBfSRGztL97qjn+lcCuXHf+Qa1viTi4hPkAvM5aXYbGL+6gFi/HpYS3oeSAHnpotLDBIsJ4OZMr6ZyPq32Wh8NZ4NtKtKX4myEvG0/LnR7v6ot9pQuWK6nJyMG3k0yvJCglmrlo+Xbk7HoxkwxKOZjr+alT7/WZh0fGuONB1X+vEvhRlMpviu0uc/85DeTqdYN2fGSFPxTDNm+tgUdhlhE6uV/je6RktrQxCjaOOQ74gtCYLy7AQEha5jiwFesh1/TXLIU8c3sqbPptgwp5piamO90jdoEGz/Ijhba7aE4FlaIbKd0Jq7xBZiIUTE+Cq93MEXWzqAST3L8S/ySJ/K95p+NTPH45Exw7qaQCp97NtIDSwuqTijqWzgKfAILFjI30Y+E9EnOCDZdQszudaurkfwbXJFrp3HpQvf7A3aTDC4ZEL8HIQQOHgKUWcY9+Opym0IApGFVlYYfqeBnQmatOty8NZ0ZQyhqZgp/iZnk/AGxzv+AkKHLFgOfjfYMOQrPBuMv0KMQ26OCxKNv0BKfilI9A0bkEPYyEGmy3falcwzgqdhkiBJDi4sHu/uFlmLBdBxa24cug4Bwi0MaSKyMbwoLMnAv9yCIzV5dCLbI8ZgbPH26GwIqBLYsMzlkAVlSMEqj65fbrW/z4ayNsLqDMJNHd/PTFEluVDP2iKfMmTZG8tfEDQnC2sNmbCFMduxxRj3vFDh17XzG7JYXH9+ikuXruKvP71BpUzBO6IZbJhBGGxTVuw16dxs8QzeqAiP9ZNa5DHAm1UwFKzLU238MS4KHW/tRlX6Ixz1rFxRZ72qx/vtld9t/wFljKgEDzSoaAOHFiLCsBLzJQcWT7cQoaYPQVx88oSCz4+ohRjo45iHTtE72NyB5TKK3IFFi7G4xwNDM2GzdU/m/PSRg1jkauS14/7mZ0SXwAn9OVXn5IHCfskl1ibayMDaJdyfx8uprVJmaTE1cwSK68DzMQoq4Oo6Hj9D5WN7e4MTU0SrQWY+93Tt2iK7XedJrAhg57VHXu7DHgLqCahrhUlcR4vS396pSDTFaSR3UmwD8ZyguX2Vys93eczA8lS5nimyrmB+ouD57Oang+zgNhmZxmwkDzgHSBPPYoslrMIP/JyXn1d0IlDxUAZ+8eQNYgWL5b9+/yM/mwN9IiiKoX8tygeSn1dN/MzvHzplJPxnDj6mPMiSipechPGBKiHNf74yNQjQDzmyWNGy5FGPX3HlEg0pELtRNk1Zub6BLDFEUtB1AHvBgkxu5OkXKHxir1/p31jBExROk1K3KCNheR6brLAO+yPumrmOTwqSv3sl4pM3tclMVlVx9occdZ3FU7T82nCAia/5kEsfi/BTrmUdqvMBS2I7rDhPsbglVQtKQvS+Lwibo2vdM2B/oeJaUMNZ5n7GZwF1J/xm6+VVLiDwizgI4z4L+JE+eUtjhEv6PfZdjJWGHGJOQIUJ3yv2Hyw3jJH3wEP0Kc8dO40bQw4R76gL64ISTSeNnx04JFOUgbj6TVM8w17oDueseGg/0RTwEF8nP9gL/BTwEN/gi8oYDnYvdTocSpMm93EDK0jDU86LGR3xHiARX9SpWMXkLYvDVRjxi9kwNZMYkMX0qE36YnU0HY/ECc1haY2rJ1Tu+c8bmBtOM9+KeYe88ZAZ2Adw9XwE95jDXHI6vMU8IAnTthbvnwqZsRc1EA6NEUER267I5wocRazFktf6sIJiHp8r3JxRk+YU3SqpaLygpSiFNudJPVHRRUEvJNLndbyYKBrl+3miXvWFnXrVcx7qxWxPO9Bfe3MSYIgBB+pc7KEsMI2+TC7D7sSe9IDuxGiaAVsCbx9OSUkmpACZwBIbqyRbopf0OOwumeOSDXFjnBQgZZzz8++FkB3ng1tmI/LA0uEdQwpnQVzs9rGYLYIp+EkqcSbLFP7sSMGkY9Y8FLM/Uq2S9Scl7MiSlBRqHu/pGk3ZgdurR2QB7inz96rplRaK1JFO69n265FWbtl9LbuvZfe17L7+z3RfP5Xt17L9WrZfy/Zr2X4t269l+7Vsv5bt17L9WrZfy/Zr2X4t269l+7Vsv5bt1w9uv56/7D7ov6Zu7z+6/bpnXXZfz/iubL6Wzdey+Vo2X/9vm69n/xzov9d7PYQBKfA7+T/f/wZQSwMEFAACAAgAm1ZYSEpyykhxDQAAJyIAABcAAAB1bml2ZXJzYWwvdW5pdmVyc2FsLnBuZ+2aaVRTWbaAr+UE4oDtK9FiarUFqwQZIgQkJIUyaBWCNQgyGEAmRUgICEiAYEG1iAMp4QnBAFlVdmPXC3MwIYEQFWUwCSmaClMCQRkihBDDJQmBBDqBqlq9Vv/rn2/lxx3O+e45d++zz95n37tO4YUAv107PtkBAMCuc2e9vwaALf4AsBljtE1Xs3razk932ZT6td9poK7XYkZX2BLvdd4LABrxJpqorbqycfLZkFQA2N2hPzZ1of8RAwCH2s55e317EykdPX/PLmP01luwXAPgAFqeCebIcOH7L7Zu9Tn6lxN/2XH6gtHsZz/deWdzJ3L/Z1+ZHj5k6u3v2ncrsulep9m0HAr/WCJU877kVZzrXQzfaub5lPx/rWRGVsDg6EUXVUB6BxHdnrkwS66vatMssJ8is+U+OnluPWlW4K8d6vdWdgheTPJyV8GUOH11a+RIt2vFtpLBiNwc90O6mueXnR9MniS0KQbC2Ma6MjD/07Wjqmm3Sv7Z9eevhvYwRWurKvZDPczoay7OIu9dvy2P/Eh3Mc3Tt/rcyEZfd4igP39vAAZgAAZgAAZgAAZgAAZgAAZgAAZgAAZgAAZgAP+/wSsmSytF2+pvNfj/ttvgHTboNnlnD4QHS12YLAmsgimHom1Jak681SmwZVrOnajoag3drf9rWapVziWELVAJXQjc4hNry2auR38vTKAhC9rtp+WiSde1Fy8mnw0iPdQvzdobshv2kDPbwJZg9mYAeD764c3xelhzxHJEVyLY21RbmomupicJwDIn3kxs6dqF7dtLnpJwWDVgna5vknoZoXm7J7C2ky+Gq+glZRE4teXg2mww65S6E9qOmfUQqXs9OlNTkTff/pU2qA3MXe5f6ZSSyspRCBS6ipLEYGmmHFQPBHWsORA7cH3SS9jl0++5ujQhPiFOk365mr8U+AYZAwAWV9q9EZ2XmtRKGosZPs8sj3ORORHESi/ZMUyyI73WJcFKlZBZF+0KE6naVZWo7+s6B4/gYQtFEhsqR0HBwOEfvttTgUw/heqsWTE+SulFqHsC2y3P23yRyHu99EsB/Ebc3GP1dMp05QwVAzIIRk4TVJIKrKtBHtnzDt5LRJWmoXKRbAgOIcpP6c+q5iYJ7u0EblE4ZomBMPmrBcqkU4j9ylhCVbQzT56vcVaMRzZhL9Be62RKcHWM70g7Eb/5hgt3LDGx3jUuHp+n9Z0VDsSi8BKioh2/h5Lx2rtYTf8q6t0QLBgEveuk7oI8tutomxXVs8jm8znVtsy1FRHr/gkiBXkkmIkPuS0Vg9XE2DEkD/qx/9gDz35UgoMzAKBYw8czFQcXhmpKc9AuvMZyMfbZXPAhQnhf+vuXsZu7EpNlUCzvyp6SDB7MNmfexo4Te2ZA0ybVOn0VbbJ/nxX1WqcSSzjQx/SZFok9afFM3zqsNQi2BTg8RpnYrkismjOiec3EIb3qAnRvUuOy5ub9IDaL9lg8xEl/kX+KVBiZcl7QKUkQjmXns9Zu58a6/pPGPNCSSRajTGwebAdTn3QMVYsSafTHqz/9GaMzOEOFGZ45gc0ebMQixr7n52wGkjO4bw92ZY8Vh9bmM/mwrqu7uSH2az9uKbk+4ooMnlAyXjCg5j0QpF1mRm1Vq8qZUIPKNbIpozHQuqlfFw3vmXmTYDlXO+0eBD4tCZaMm+b1uCSZ15MxRHfOu5prNqUc+pEgcd14HDfKZeXsM0RBTzjLMh2iFDsOE2doZ0I703EP6ajWWm6m2NFd5pIyutIyd0Pvll2TdHFVGC4OFkdWNOhUJniuaUC2IjlEFuI4kzyMGWwMrZIw/B3LD6QMkK5XPvggjSESUd0pkDjPQLehKmLmCeoxZ68rVWXGoWG/jnz0JhwVFYXgCXvh3v5/G+L1X23M6Ls++ZnKqZ59xordsd8fp6SQ7OsRsoyXs+2bgJYs1HL9SXhNkOSKzrROrfMR/f/jX3fNFU7b1UdZTL7DTT8WcPlGFsyNUif+oaxxa3GS0PtuknCO33iZhZiR7P+GOqPkje6HTi/TYQ6+HLCdgQtXwKddaUap5V0pyGZ6HX9Fbgd+KcXnaibKZVpKnTV5ZRswPk/vJZlWOczPtoq084IJcSqIEwbiFkpK0DiQaBuxMjJ4oq1SrpXlrkkFBJ3L3KfXHoSWWWY85DOGwripDzPtKPdXJNQuN7bTWtUUIbeesxSSC4I4zyL6KB1H3aQEf7048Hr6lBiy1/+WOQ2LqOM4vISKssE1kVqmYTawwkNGoQCQwa5ovaIIkTf1fkK96kgK4X2CzJa/NkHHt1tUyAXisXlj8ClCO7O4bO9rceUZXBkEhseYK/uuHO5cZUhNeHzHCVsbriO7zV72quQgVYEZc1RB+8P5F3nxhwkAFKXACSugNxjaqTfrY+2BxM78fUr86gynIekV3vioToHIJtEdUot8WVJPQrL+WnRQSftGH9UDnw7LmE5gr2NfDEIaWzvQo4sB9xI77ETpoyEvYsxZTVwI27MvxsR31xnBsid69PLrNtcgySQszzh5IkjWxc3scMWl0ZvWJ2/RdnkwJu595zJ1sEvTtsNmwoy19HpGEeZNeNv2YDWp/l6OxfA7zuyFSval2hKda5gN7xE4Rxwl3E/yRPVnWBYRd9iAIzoEGtk8fxDGtIaKdwmW+L+rFETau8elI3GId3tl6HT33F6nCZX5IuUF4hQ33YMcZW1MZX5NBUmJXj8WzIQPJFTqPIjevZNSAw7FqePwP1DyzhX44u3/xG0QRcfKqvN6Nt4jXuqwXk1eqEXnSBa3NkIHuS182HOP2jE8EbydpJlNiU0TAYDQksy7U3Dq+lDAJUbSL+jG6NvGxqmrxcNIoag3HGG+mrXC9KP+4lwGke1M7X7junqBnNak86/DEM7EWGlWKVgT2RTR68R+xqrV/uimC8GoIwSNXwG7qLWIv1Djv7PcTGILlxeW1GdPHbeNWFselIHvn+CrsueirT0qfd2+u/cf4uA9lUMLqe8OxQ3Jopp8vuNSvVjST5te53d+d/DEyHsRaWeah8XT3HPTpr8LkshurMyIXfXsoKKouTJxWPmQc8d+olKMHk6UqLy2l2Qm1Qz0ZG4pWZJErGEXfg7MmT15l2OisAv0VPw6cxIi5VAY9uOsdXufeSqIqKuZNwdutU4Mx5Mu4wJgr3aKk2qghPvSC49XH1WwExdlqm/dJY6P2KEbZi6PCivSWh2GWPzJP473+GDcSM6xkd1+I8JvHcsHOxMqK/wcC4fzJykk7ZxzcQ2nGcKbpd5aC2VaB1NPsXatYAQsGvvRemSlwdSTJWze3TKXjkxzCTmyyTIA0rF/b9wly+J+wZjSrvzHrJ8tEn7zntva6CrpeNJVx2GHibi87hpSiFk0riqTOlU11DyqbCmMdK4v5C+33IlsAl+aOFRYJfQfS3mIz548YotYleMDcapWEYatGd+OcPNcvEvhOrTwV6ZMyaqJkGmzyaDa4AkeA7cxDFMPoGMtC+e+6Ur8B8nsxDQo9+9nxUA2RdaJTr/RZJdqs/eZUiU0QvJFsqJRbw2whQGf/qWCjhN4xHSi2Rcg3JoSNb1gPJEGEfAFaYJlJgo2wrkehdxHVmD2voiJD9BFF7trpuW2qjJduvGzmj6hzzpI2fJ7EeGoH8APYT4fzdOwLIsrChyMp/maGFFMxoi1AZfW4w7vSwdms6bt5txG4G3MWlWLyyTvnMcokQvIS/a8sS6duv1omsopZsclaIOYoT1JyeIV6NKiDP8uacOOLUK0Auf+alZ7c1+QapcuwVrkQHh2CIgVhY/VB0hOFW55ZgrbYvciRvzQz4ru8P19/jbl+xvWuqEr65d/CNv6h3BtxhsRGfuu0LaUZI7n/77OBWPqsMd6fR2H9/rPV1/88ziOrGIf0s02YsPGojiIzJKGiiH0pCBJpF4H7NSj4NL1lbF39ocK9/hz0IYsq30Fk0IU+fPn2iBZ2Zk287Vz3JwN+yT1Rv3bQn/AUyVMZU8h/jeyCZJrdTPtn4OkNY0YjQ7n8SwRtjmVCIc2kZFYeel3sYssw5m21n+TWJGMgOdyLBSOh+8MYrfrUwZYtzQvP78nabRyxlkE1zkuCz7qlmhK7/ZDLPeVyHJkWewHGCsUS81Fj+3d3iLSB/gp3SSCMo9PCpXCLn1ci+Q83ETmFXdd6R1uDN3ICxsJ4pvPhMFp+rwwdr7p0Qyok7DnCR7O2Hnk+G++mDt94CVxKTABBXpZ6AXDeCjB8vA4ooqgaqYXOny1Z7cNTe6T3n03S8EPDuTFLvzdIefawbOu/+7QulTbygr0ETj5lrBRoNX1k49jGRtNJ6rbP203DlYrMz/qruDF7PYhsDuL63EK8tOCzzhujVsAYFzZcl5AKcO8d5Vdjlg9E/4pQfgxD74y1zOBR+CWxbdV04yDtMfbda9o0W7Zp999YOqv/xg47bhJd76TlavLB8uO/LFHQedwuXZ++u8EoU//F/PaFdEasmiLvvW96kdCDzUv0mG9k7X5y84d1xzL3+ptlnL6j10QbZb+cUuDrNW0hYEwtH28viM33/7T1YUatJu7GlHezmF+sstLv/MDOOcT4F13OjLvX1BLAwQUAAIACACbVlhIle6RfksAAABrAAAAGwAAAHVuaXZlcnNhbC91bml2ZXJzYWwucG5nLnhtbLOxr8jNUShLLSrOzM+zVTLUM1Cyt+PlsikoSi3LTC1XqACKAQUhQEmhEsg1QnDLM1NKMoBCBuZmCMGM1Mz0jBJbJQsDc7igPtBMAFBLAQIAABQAAgAIAJpWWEgVDq0oZAQAAAcRAAAdAAAAAAAAAAEAAAAAAAAAAAB1bml2ZXJzYWwvY29tbW9uX21lc3NhZ2VzLmxuZ1BLAQIAABQAAgAIAJpWWEgIfgsjKQMAAIYMAAAnAAAAAAAAAAEAAAAAAJ8EAAB1bml2ZXJzYWwvZmxhc2hfcHVibGlzaGluZ19zZXR0aW5ncy54bWxQSwECAAAUAAIACACaVlhItfwJZLoCAABVCgAAIQAAAAAAAAABAAAAAAANCAAAdW5pdmVyc2FsL2ZsYXNoX3NraW5fc2V0dGluZ3MueG1sUEsBAgAAFAACAAgAmlZYSCqWD2f+AgAAlwsAACYAAAAAAAAAAQAAAAAABgsAAHVuaXZlcnNhbC9odG1sX3B1Ymxpc2hpbmdfc2V0dGluZ3MueG1sUEsBAgAAFAACAAgAmlZYSGhxUpGaAQAAHwYAAB8AAAAAAAAAAQAAAAAASA4AAHVuaXZlcnNhbC9odG1sX3NraW5fc2V0dGluZ3MuanNQSwECAAAUAAIACACaVlhIPTwv0cEAAADlAQAAGgAAAAAAAAABAAAAAAAfEAAAdW5pdmVyc2FsL2kxOG5fcHJlc2V0cy54bWxQSwECAAAUAAIACACaVlhIs7+zUG0AAAByAAAAHAAAAAAAAAABAAAAAAAYEQAAdW5pdmVyc2FsL2xvY2FsX3NldHRpbmdzLnhtbFBLAQIAABQAAgAIAESUV0cjtE77+wIAALAIAAAUAAAAAAAAAAEAAAAAAL8RAAB1bml2ZXJzYWwvcGxheWVyLnhtbFBLAQIAABQAAgAIAJpWWEgl0C+9wwgAAA8+AAApAAAAAAAAAAEAAAAAAOwUAAB1bml2ZXJzYWwvc2tpbl9jdXN0b21pemF0aW9uX3NldHRpbmdzLnhtbFBLAQIAABQAAgAIAJtWWEhKcspIcQ0AACciAAAXAAAAAAAAAAAAAAAAAPYdAAB1bml2ZXJzYWwvdW5pdmVyc2FsLnBuZ1BLAQIAABQAAgAIAJtWWEiV7pF+SwAAAGsAAAAbAAAAAAAAAAEAAAAAAJwrAAB1bml2ZXJzYWwvdW5pdmVyc2FsLnBuZy54bWxQSwUGAAAAAAsACwBJAwAAICwAAAAA"/>
  <p:tag name="ISPRING_OUTPUT_FOLDER" val="C:\Users\abc\Desktop"/>
  <p:tag name="ISPRING_PRESENTATION_TITLE" val="幻灯片 1"/>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8"/>
</p:tagLst>
</file>

<file path=ppt/tags/tag16.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6"/>
</p:tagLst>
</file>

<file path=ppt/tags/tag21.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8"/>
</p:tagLst>
</file>

<file path=ppt/tags/tag22.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419162002"/>
  <p:tag name="MH_LIBRARY" val="GRAPHIC"/>
  <p:tag name="MH_TYPE" val="SubTitle"/>
  <p:tag name="MH_ORDER" val="4"/>
</p:tagLst>
</file>

<file path=ppt/theme/theme1.xml><?xml version="1.0" encoding="utf-8"?>
<a:theme xmlns:a="http://schemas.openxmlformats.org/drawingml/2006/main" name="Office 主题">
  <a:themeElements>
    <a:clrScheme name="自定义 5">
      <a:dk1>
        <a:srgbClr val="000000"/>
      </a:dk1>
      <a:lt1>
        <a:srgbClr val="FFFFFF"/>
      </a:lt1>
      <a:dk2>
        <a:srgbClr val="000000"/>
      </a:dk2>
      <a:lt2>
        <a:srgbClr val="FFFFFF"/>
      </a:lt2>
      <a:accent1>
        <a:srgbClr val="9B0D13"/>
      </a:accent1>
      <a:accent2>
        <a:srgbClr val="FFBE00"/>
      </a:accent2>
      <a:accent3>
        <a:srgbClr val="D03F56"/>
      </a:accent3>
      <a:accent4>
        <a:srgbClr val="7030A0"/>
      </a:accent4>
      <a:accent5>
        <a:srgbClr val="EEECE1"/>
      </a:accent5>
      <a:accent6>
        <a:srgbClr val="F79646"/>
      </a:accent6>
      <a:hlink>
        <a:srgbClr val="0000FF"/>
      </a:hlink>
      <a:folHlink>
        <a:srgbClr val="800080"/>
      </a:folHlink>
    </a:clrScheme>
    <a:fontScheme name="Temp">
      <a:majorFont>
        <a:latin typeface="Impact"/>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10350</TotalTime>
  <Words>4897</Words>
  <Application>Microsoft Office PowerPoint</Application>
  <PresentationFormat>自定义</PresentationFormat>
  <Paragraphs>285</Paragraphs>
  <Slides>43</Slides>
  <Notes>43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TypeLand 康熙字典體試用版</vt:lpstr>
      <vt:lpstr>方正大标宋简体</vt:lpstr>
      <vt:lpstr>方正苏新诗柳楷简体-yolan</vt:lpstr>
      <vt:lpstr>方正字迹-吕建德行楷简体</vt:lpstr>
      <vt:lpstr>宋体</vt:lpstr>
      <vt:lpstr>微软雅黑</vt:lpstr>
      <vt:lpstr>Agency FB</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2016-02-23T04:18:33Z</dcterms:created>
  <dcterms:modified xsi:type="dcterms:W3CDTF">2018-01-08T09:05:56Z</dcterms:modified>
</cp:coreProperties>
</file>